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82" r:id="rId3"/>
    <p:sldId id="309" r:id="rId4"/>
    <p:sldId id="302" r:id="rId5"/>
    <p:sldId id="310" r:id="rId6"/>
    <p:sldId id="304" r:id="rId7"/>
    <p:sldId id="289" r:id="rId8"/>
    <p:sldId id="290" r:id="rId9"/>
    <p:sldId id="291" r:id="rId10"/>
    <p:sldId id="294" r:id="rId11"/>
    <p:sldId id="292" r:id="rId12"/>
    <p:sldId id="303" r:id="rId13"/>
    <p:sldId id="300" r:id="rId14"/>
    <p:sldId id="308" r:id="rId15"/>
    <p:sldId id="307" r:id="rId16"/>
    <p:sldId id="271" r:id="rId17"/>
    <p:sldId id="285" r:id="rId18"/>
    <p:sldId id="283" r:id="rId19"/>
    <p:sldId id="257" r:id="rId20"/>
    <p:sldId id="284" r:id="rId21"/>
    <p:sldId id="287" r:id="rId22"/>
    <p:sldId id="288" r:id="rId23"/>
    <p:sldId id="270" r:id="rId24"/>
    <p:sldId id="275" r:id="rId25"/>
    <p:sldId id="272" r:id="rId26"/>
    <p:sldId id="273" r:id="rId27"/>
    <p:sldId id="279" r:id="rId28"/>
    <p:sldId id="274" r:id="rId29"/>
    <p:sldId id="311" r:id="rId30"/>
    <p:sldId id="277" r:id="rId31"/>
    <p:sldId id="278" r:id="rId32"/>
    <p:sldId id="312" r:id="rId33"/>
    <p:sldId id="286" r:id="rId34"/>
    <p:sldId id="276" r:id="rId35"/>
    <p:sldId id="280" r:id="rId36"/>
    <p:sldId id="281" r:id="rId37"/>
    <p:sldId id="313" r:id="rId38"/>
    <p:sldId id="296" r:id="rId39"/>
    <p:sldId id="297" r:id="rId40"/>
    <p:sldId id="318" r:id="rId41"/>
    <p:sldId id="319" r:id="rId42"/>
    <p:sldId id="314" r:id="rId43"/>
    <p:sldId id="315" r:id="rId44"/>
    <p:sldId id="316" r:id="rId45"/>
    <p:sldId id="317"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57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850D2-B252-485A-AB81-2CEFB86DD324}" type="doc">
      <dgm:prSet loTypeId="urn:microsoft.com/office/officeart/2008/layout/CircleAccentTimeline" loCatId="process" qsTypeId="urn:microsoft.com/office/officeart/2005/8/quickstyle/simple1" qsCatId="simple" csTypeId="urn:microsoft.com/office/officeart/2005/8/colors/accent2_1" csCatId="accent2" phldr="1"/>
      <dgm:spPr/>
      <dgm:t>
        <a:bodyPr/>
        <a:lstStyle/>
        <a:p>
          <a:endParaRPr lang="en-US"/>
        </a:p>
      </dgm:t>
    </dgm:pt>
    <dgm:pt modelId="{37793B64-F3F9-46CB-9422-2ADBD5B37BD6}">
      <dgm:prSet phldrT="[Text]"/>
      <dgm:spPr/>
      <dgm:t>
        <a:bodyPr/>
        <a:lstStyle/>
        <a:p>
          <a:r>
            <a:rPr lang="en-US" dirty="0" smtClean="0">
              <a:solidFill>
                <a:srgbClr val="FF0000"/>
              </a:solidFill>
            </a:rPr>
            <a:t>International Traffic in Arms Regulations</a:t>
          </a:r>
          <a:endParaRPr lang="en-US" dirty="0">
            <a:solidFill>
              <a:srgbClr val="FF0000"/>
            </a:solidFill>
          </a:endParaRPr>
        </a:p>
      </dgm:t>
    </dgm:pt>
    <dgm:pt modelId="{B2B56581-A28A-4407-AA51-FD6AA1AD116F}" type="parTrans" cxnId="{03CF2CDD-5516-432F-B4EC-4FB0331D0F7A}">
      <dgm:prSet/>
      <dgm:spPr/>
      <dgm:t>
        <a:bodyPr/>
        <a:lstStyle/>
        <a:p>
          <a:endParaRPr lang="en-US"/>
        </a:p>
      </dgm:t>
    </dgm:pt>
    <dgm:pt modelId="{68F5D104-E1E7-4F50-BE78-2E2686E7834D}" type="sibTrans" cxnId="{03CF2CDD-5516-432F-B4EC-4FB0331D0F7A}">
      <dgm:prSet/>
      <dgm:spPr/>
      <dgm:t>
        <a:bodyPr/>
        <a:lstStyle/>
        <a:p>
          <a:endParaRPr lang="en-US"/>
        </a:p>
      </dgm:t>
    </dgm:pt>
    <dgm:pt modelId="{5338EC06-5FD4-4228-86E0-3D0234942CBB}">
      <dgm:prSet phldrT="[Text]"/>
      <dgm:spPr/>
      <dgm:t>
        <a:bodyPr/>
        <a:lstStyle/>
        <a:p>
          <a:r>
            <a:rPr lang="en-US" dirty="0" smtClean="0">
              <a:solidFill>
                <a:srgbClr val="FF0000"/>
              </a:solidFill>
            </a:rPr>
            <a:t>Foreign Asset Control Regulations</a:t>
          </a:r>
          <a:endParaRPr lang="en-US" dirty="0">
            <a:solidFill>
              <a:srgbClr val="FF0000"/>
            </a:solidFill>
          </a:endParaRPr>
        </a:p>
      </dgm:t>
    </dgm:pt>
    <dgm:pt modelId="{A1EA4545-93AC-4830-ACF2-901430C0D69E}" type="parTrans" cxnId="{736C1BC6-87A4-4B3D-9438-A1BE030B8F6B}">
      <dgm:prSet/>
      <dgm:spPr/>
      <dgm:t>
        <a:bodyPr/>
        <a:lstStyle/>
        <a:p>
          <a:endParaRPr lang="en-US"/>
        </a:p>
      </dgm:t>
    </dgm:pt>
    <dgm:pt modelId="{A7ED6AA0-B84C-4489-8877-3586BFD33F4C}" type="sibTrans" cxnId="{736C1BC6-87A4-4B3D-9438-A1BE030B8F6B}">
      <dgm:prSet/>
      <dgm:spPr/>
      <dgm:t>
        <a:bodyPr/>
        <a:lstStyle/>
        <a:p>
          <a:endParaRPr lang="en-US"/>
        </a:p>
      </dgm:t>
    </dgm:pt>
    <dgm:pt modelId="{A261D5FE-AEDA-4A45-8A2B-08E491697A1D}">
      <dgm:prSet phldrT="[Text]"/>
      <dgm:spPr/>
      <dgm:t>
        <a:bodyPr/>
        <a:lstStyle/>
        <a:p>
          <a:r>
            <a:rPr lang="en-US" dirty="0" smtClean="0">
              <a:solidFill>
                <a:srgbClr val="FF0000"/>
              </a:solidFill>
            </a:rPr>
            <a:t>Department of Energy &amp; NRC</a:t>
          </a:r>
          <a:endParaRPr lang="en-US" dirty="0">
            <a:solidFill>
              <a:srgbClr val="FF0000"/>
            </a:solidFill>
          </a:endParaRPr>
        </a:p>
      </dgm:t>
    </dgm:pt>
    <dgm:pt modelId="{8741E502-7723-4E19-A797-FBADA9BF51C6}" type="parTrans" cxnId="{FAB95C84-5554-4F11-8E8F-AD02DA50604F}">
      <dgm:prSet/>
      <dgm:spPr/>
      <dgm:t>
        <a:bodyPr/>
        <a:lstStyle/>
        <a:p>
          <a:endParaRPr lang="en-US"/>
        </a:p>
      </dgm:t>
    </dgm:pt>
    <dgm:pt modelId="{EB7AB83E-AE62-4203-9CFF-9306A1E83A52}" type="sibTrans" cxnId="{FAB95C84-5554-4F11-8E8F-AD02DA50604F}">
      <dgm:prSet/>
      <dgm:spPr/>
      <dgm:t>
        <a:bodyPr/>
        <a:lstStyle/>
        <a:p>
          <a:endParaRPr lang="en-US"/>
        </a:p>
      </dgm:t>
    </dgm:pt>
    <dgm:pt modelId="{45B889C3-E0D1-4729-84F4-009E1E24FEBC}">
      <dgm:prSet phldrT="[Text]"/>
      <dgm:spPr/>
      <dgm:t>
        <a:bodyPr/>
        <a:lstStyle/>
        <a:p>
          <a:r>
            <a:rPr lang="en-US" dirty="0" smtClean="0">
              <a:solidFill>
                <a:srgbClr val="FF0000"/>
              </a:solidFill>
            </a:rPr>
            <a:t>Export Administration Regulations</a:t>
          </a:r>
          <a:endParaRPr lang="en-US" dirty="0">
            <a:solidFill>
              <a:srgbClr val="FF0000"/>
            </a:solidFill>
          </a:endParaRPr>
        </a:p>
      </dgm:t>
    </dgm:pt>
    <dgm:pt modelId="{EAEE159C-C6E6-45F0-B1F9-156C9CA91D1F}" type="parTrans" cxnId="{895775FD-A1C7-45BE-9741-35F878E7493E}">
      <dgm:prSet/>
      <dgm:spPr/>
      <dgm:t>
        <a:bodyPr/>
        <a:lstStyle/>
        <a:p>
          <a:endParaRPr lang="en-US"/>
        </a:p>
      </dgm:t>
    </dgm:pt>
    <dgm:pt modelId="{A212BA14-26DA-4952-B92E-D7CFA1ECFF33}" type="sibTrans" cxnId="{895775FD-A1C7-45BE-9741-35F878E7493E}">
      <dgm:prSet/>
      <dgm:spPr/>
      <dgm:t>
        <a:bodyPr/>
        <a:lstStyle/>
        <a:p>
          <a:endParaRPr lang="en-US"/>
        </a:p>
      </dgm:t>
    </dgm:pt>
    <dgm:pt modelId="{80E3875F-195E-4A85-8404-62192BB8C799}" type="pres">
      <dgm:prSet presAssocID="{AAF850D2-B252-485A-AB81-2CEFB86DD324}" presName="Name0" presStyleCnt="0">
        <dgm:presLayoutVars>
          <dgm:dir/>
        </dgm:presLayoutVars>
      </dgm:prSet>
      <dgm:spPr/>
      <dgm:t>
        <a:bodyPr/>
        <a:lstStyle/>
        <a:p>
          <a:endParaRPr lang="en-US"/>
        </a:p>
      </dgm:t>
    </dgm:pt>
    <dgm:pt modelId="{E8428144-6695-4040-BC88-E04F2A91802A}" type="pres">
      <dgm:prSet presAssocID="{37793B64-F3F9-46CB-9422-2ADBD5B37BD6}" presName="parComposite" presStyleCnt="0"/>
      <dgm:spPr/>
    </dgm:pt>
    <dgm:pt modelId="{8861F981-6C8F-4FBE-904E-7BF06F224310}" type="pres">
      <dgm:prSet presAssocID="{37793B64-F3F9-46CB-9422-2ADBD5B37BD6}" presName="parBigCircle" presStyleLbl="node0" presStyleIdx="0" presStyleCnt="4" custLinFactNeighborX="-68073" custLinFactNeighborY="1047"/>
      <dgm:spPr>
        <a:ln>
          <a:solidFill>
            <a:schemeClr val="tx1"/>
          </a:solidFill>
        </a:ln>
      </dgm:spPr>
      <dgm:t>
        <a:bodyPr/>
        <a:lstStyle/>
        <a:p>
          <a:endParaRPr lang="en-US"/>
        </a:p>
      </dgm:t>
    </dgm:pt>
    <dgm:pt modelId="{86A04980-594A-4416-8C6E-8731996457C0}" type="pres">
      <dgm:prSet presAssocID="{37793B64-F3F9-46CB-9422-2ADBD5B37BD6}" presName="parTx" presStyleLbl="revTx" presStyleIdx="0" presStyleCnt="4" custLinFactNeighborX="-57853" custLinFactNeighborY="292"/>
      <dgm:spPr/>
      <dgm:t>
        <a:bodyPr/>
        <a:lstStyle/>
        <a:p>
          <a:endParaRPr lang="en-US"/>
        </a:p>
      </dgm:t>
    </dgm:pt>
    <dgm:pt modelId="{7BDC2908-D04A-4E83-B053-932F910AE1C9}" type="pres">
      <dgm:prSet presAssocID="{37793B64-F3F9-46CB-9422-2ADBD5B37BD6}" presName="bSpace" presStyleCnt="0"/>
      <dgm:spPr/>
    </dgm:pt>
    <dgm:pt modelId="{512CBD3B-DB83-4526-91E6-BC2C1DC023BF}" type="pres">
      <dgm:prSet presAssocID="{37793B64-F3F9-46CB-9422-2ADBD5B37BD6}" presName="parBackupNorm" presStyleCnt="0"/>
      <dgm:spPr/>
    </dgm:pt>
    <dgm:pt modelId="{8BB90B6F-FE5E-4136-8729-AFDA6EDA8286}" type="pres">
      <dgm:prSet presAssocID="{68F5D104-E1E7-4F50-BE78-2E2686E7834D}" presName="parSpace" presStyleCnt="0"/>
      <dgm:spPr/>
    </dgm:pt>
    <dgm:pt modelId="{D058EE76-077A-4ECF-95AD-C0B7CF4ABB39}" type="pres">
      <dgm:prSet presAssocID="{45B889C3-E0D1-4729-84F4-009E1E24FEBC}" presName="parComposite" presStyleCnt="0"/>
      <dgm:spPr/>
    </dgm:pt>
    <dgm:pt modelId="{683FC7FA-37F0-4CF0-892D-6D2155A1AAE6}" type="pres">
      <dgm:prSet presAssocID="{45B889C3-E0D1-4729-84F4-009E1E24FEBC}" presName="parBigCircle" presStyleLbl="node0" presStyleIdx="1" presStyleCnt="4" custLinFactNeighborX="-34315" custLinFactNeighborY="1047"/>
      <dgm:spPr>
        <a:ln>
          <a:solidFill>
            <a:schemeClr val="tx1"/>
          </a:solidFill>
        </a:ln>
      </dgm:spPr>
    </dgm:pt>
    <dgm:pt modelId="{95AE2804-B975-45B2-9899-20666AA938CB}" type="pres">
      <dgm:prSet presAssocID="{45B889C3-E0D1-4729-84F4-009E1E24FEBC}" presName="parTx" presStyleLbl="revTx" presStyleIdx="1" presStyleCnt="4" custLinFactNeighborX="-33757" custLinFactNeighborY="-3313"/>
      <dgm:spPr/>
      <dgm:t>
        <a:bodyPr/>
        <a:lstStyle/>
        <a:p>
          <a:endParaRPr lang="en-US"/>
        </a:p>
      </dgm:t>
    </dgm:pt>
    <dgm:pt modelId="{074A1B67-DBCA-4775-91BD-25FBAD556430}" type="pres">
      <dgm:prSet presAssocID="{45B889C3-E0D1-4729-84F4-009E1E24FEBC}" presName="bSpace" presStyleCnt="0"/>
      <dgm:spPr/>
    </dgm:pt>
    <dgm:pt modelId="{02B0E951-E716-48E1-A06A-3562CB9F229B}" type="pres">
      <dgm:prSet presAssocID="{45B889C3-E0D1-4729-84F4-009E1E24FEBC}" presName="parBackupNorm" presStyleCnt="0"/>
      <dgm:spPr/>
    </dgm:pt>
    <dgm:pt modelId="{CA0C7D43-89C4-4A59-9D3E-A02B79F3DA66}" type="pres">
      <dgm:prSet presAssocID="{A212BA14-26DA-4952-B92E-D7CFA1ECFF33}" presName="parSpace" presStyleCnt="0"/>
      <dgm:spPr/>
    </dgm:pt>
    <dgm:pt modelId="{B07DE8F3-0B71-4445-97E1-E3040168798F}" type="pres">
      <dgm:prSet presAssocID="{5338EC06-5FD4-4228-86E0-3D0234942CBB}" presName="parComposite" presStyleCnt="0"/>
      <dgm:spPr/>
    </dgm:pt>
    <dgm:pt modelId="{BD050B8B-868C-49CA-BAC9-D4239A121F62}" type="pres">
      <dgm:prSet presAssocID="{5338EC06-5FD4-4228-86E0-3D0234942CBB}" presName="parBigCircle" presStyleLbl="node0" presStyleIdx="2" presStyleCnt="4"/>
      <dgm:spPr>
        <a:ln>
          <a:solidFill>
            <a:schemeClr val="tx1"/>
          </a:solidFill>
        </a:ln>
      </dgm:spPr>
    </dgm:pt>
    <dgm:pt modelId="{D3D38997-F4AA-4FCF-BDEA-7D3907609FBB}" type="pres">
      <dgm:prSet presAssocID="{5338EC06-5FD4-4228-86E0-3D0234942CBB}" presName="parTx" presStyleLbl="revTx" presStyleIdx="2" presStyleCnt="4"/>
      <dgm:spPr/>
      <dgm:t>
        <a:bodyPr/>
        <a:lstStyle/>
        <a:p>
          <a:endParaRPr lang="en-US"/>
        </a:p>
      </dgm:t>
    </dgm:pt>
    <dgm:pt modelId="{6EF5DB36-08A9-4A09-A994-B3D422EDBEE8}" type="pres">
      <dgm:prSet presAssocID="{5338EC06-5FD4-4228-86E0-3D0234942CBB}" presName="bSpace" presStyleCnt="0"/>
      <dgm:spPr/>
    </dgm:pt>
    <dgm:pt modelId="{C19507AB-ECAC-487A-B1DC-71653AC1266B}" type="pres">
      <dgm:prSet presAssocID="{5338EC06-5FD4-4228-86E0-3D0234942CBB}" presName="parBackupNorm" presStyleCnt="0"/>
      <dgm:spPr/>
    </dgm:pt>
    <dgm:pt modelId="{27EDFFA7-C94F-459A-8842-C4E8F88BE4B1}" type="pres">
      <dgm:prSet presAssocID="{A7ED6AA0-B84C-4489-8877-3586BFD33F4C}" presName="parSpace" presStyleCnt="0"/>
      <dgm:spPr/>
    </dgm:pt>
    <dgm:pt modelId="{CF1524F8-81AA-443B-89ED-DE9BCD4D812F}" type="pres">
      <dgm:prSet presAssocID="{A261D5FE-AEDA-4A45-8A2B-08E491697A1D}" presName="parComposite" presStyleCnt="0"/>
      <dgm:spPr/>
    </dgm:pt>
    <dgm:pt modelId="{E5F5D955-6BD7-4D5C-9395-B9D594BD3742}" type="pres">
      <dgm:prSet presAssocID="{A261D5FE-AEDA-4A45-8A2B-08E491697A1D}" presName="parBigCircle" presStyleLbl="node0" presStyleIdx="3" presStyleCnt="4" custLinFactNeighborX="80870" custLinFactNeighborY="1830"/>
      <dgm:spPr>
        <a:ln>
          <a:solidFill>
            <a:schemeClr val="tx1"/>
          </a:solidFill>
        </a:ln>
      </dgm:spPr>
    </dgm:pt>
    <dgm:pt modelId="{CBEE79E9-6CC2-44B0-8E78-C554C6EBF074}" type="pres">
      <dgm:prSet presAssocID="{A261D5FE-AEDA-4A45-8A2B-08E491697A1D}" presName="parTx" presStyleLbl="revTx" presStyleIdx="3" presStyleCnt="4" custLinFactNeighborX="69131" custLinFactNeighborY="-3485"/>
      <dgm:spPr/>
      <dgm:t>
        <a:bodyPr/>
        <a:lstStyle/>
        <a:p>
          <a:endParaRPr lang="en-US"/>
        </a:p>
      </dgm:t>
    </dgm:pt>
    <dgm:pt modelId="{AD7A18E6-B29D-4F21-B7FB-4BC62CE4625D}" type="pres">
      <dgm:prSet presAssocID="{A261D5FE-AEDA-4A45-8A2B-08E491697A1D}" presName="bSpace" presStyleCnt="0"/>
      <dgm:spPr/>
    </dgm:pt>
    <dgm:pt modelId="{EFB47454-DDCA-48DF-9847-C6F50926680C}" type="pres">
      <dgm:prSet presAssocID="{A261D5FE-AEDA-4A45-8A2B-08E491697A1D}" presName="parBackupNorm" presStyleCnt="0"/>
      <dgm:spPr/>
    </dgm:pt>
    <dgm:pt modelId="{0874DC05-6837-47E9-9229-15728C24F469}" type="pres">
      <dgm:prSet presAssocID="{EB7AB83E-AE62-4203-9CFF-9306A1E83A52}" presName="parSpace" presStyleCnt="0"/>
      <dgm:spPr/>
    </dgm:pt>
  </dgm:ptLst>
  <dgm:cxnLst>
    <dgm:cxn modelId="{46649620-F71C-4E1B-A82A-F424D42897F0}" type="presOf" srcId="{A261D5FE-AEDA-4A45-8A2B-08E491697A1D}" destId="{CBEE79E9-6CC2-44B0-8E78-C554C6EBF074}" srcOrd="0" destOrd="0" presId="urn:microsoft.com/office/officeart/2008/layout/CircleAccentTimeline"/>
    <dgm:cxn modelId="{C6165797-C239-482E-BD93-5F49C9E322CB}" type="presOf" srcId="{5338EC06-5FD4-4228-86E0-3D0234942CBB}" destId="{D3D38997-F4AA-4FCF-BDEA-7D3907609FBB}" srcOrd="0" destOrd="0" presId="urn:microsoft.com/office/officeart/2008/layout/CircleAccentTimeline"/>
    <dgm:cxn modelId="{736C1BC6-87A4-4B3D-9438-A1BE030B8F6B}" srcId="{AAF850D2-B252-485A-AB81-2CEFB86DD324}" destId="{5338EC06-5FD4-4228-86E0-3D0234942CBB}" srcOrd="2" destOrd="0" parTransId="{A1EA4545-93AC-4830-ACF2-901430C0D69E}" sibTransId="{A7ED6AA0-B84C-4489-8877-3586BFD33F4C}"/>
    <dgm:cxn modelId="{895775FD-A1C7-45BE-9741-35F878E7493E}" srcId="{AAF850D2-B252-485A-AB81-2CEFB86DD324}" destId="{45B889C3-E0D1-4729-84F4-009E1E24FEBC}" srcOrd="1" destOrd="0" parTransId="{EAEE159C-C6E6-45F0-B1F9-156C9CA91D1F}" sibTransId="{A212BA14-26DA-4952-B92E-D7CFA1ECFF33}"/>
    <dgm:cxn modelId="{D62E8E98-D65C-47AD-BB07-6F3210151F1A}" type="presOf" srcId="{AAF850D2-B252-485A-AB81-2CEFB86DD324}" destId="{80E3875F-195E-4A85-8404-62192BB8C799}" srcOrd="0" destOrd="0" presId="urn:microsoft.com/office/officeart/2008/layout/CircleAccentTimeline"/>
    <dgm:cxn modelId="{03CF2CDD-5516-432F-B4EC-4FB0331D0F7A}" srcId="{AAF850D2-B252-485A-AB81-2CEFB86DD324}" destId="{37793B64-F3F9-46CB-9422-2ADBD5B37BD6}" srcOrd="0" destOrd="0" parTransId="{B2B56581-A28A-4407-AA51-FD6AA1AD116F}" sibTransId="{68F5D104-E1E7-4F50-BE78-2E2686E7834D}"/>
    <dgm:cxn modelId="{2F58B93F-79C9-4BA5-81EA-338E05C4F029}" type="presOf" srcId="{37793B64-F3F9-46CB-9422-2ADBD5B37BD6}" destId="{86A04980-594A-4416-8C6E-8731996457C0}" srcOrd="0" destOrd="0" presId="urn:microsoft.com/office/officeart/2008/layout/CircleAccentTimeline"/>
    <dgm:cxn modelId="{C406577D-EC0A-495A-8894-E253DDB18CB4}" type="presOf" srcId="{45B889C3-E0D1-4729-84F4-009E1E24FEBC}" destId="{95AE2804-B975-45B2-9899-20666AA938CB}" srcOrd="0" destOrd="0" presId="urn:microsoft.com/office/officeart/2008/layout/CircleAccentTimeline"/>
    <dgm:cxn modelId="{FAB95C84-5554-4F11-8E8F-AD02DA50604F}" srcId="{AAF850D2-B252-485A-AB81-2CEFB86DD324}" destId="{A261D5FE-AEDA-4A45-8A2B-08E491697A1D}" srcOrd="3" destOrd="0" parTransId="{8741E502-7723-4E19-A797-FBADA9BF51C6}" sibTransId="{EB7AB83E-AE62-4203-9CFF-9306A1E83A52}"/>
    <dgm:cxn modelId="{E799FBB6-EED8-4C4E-969C-69363D8F7B0B}" type="presParOf" srcId="{80E3875F-195E-4A85-8404-62192BB8C799}" destId="{E8428144-6695-4040-BC88-E04F2A91802A}" srcOrd="0" destOrd="0" presId="urn:microsoft.com/office/officeart/2008/layout/CircleAccentTimeline"/>
    <dgm:cxn modelId="{5DC90279-4EDD-4AD6-B519-939A3E44905F}" type="presParOf" srcId="{E8428144-6695-4040-BC88-E04F2A91802A}" destId="{8861F981-6C8F-4FBE-904E-7BF06F224310}" srcOrd="0" destOrd="0" presId="urn:microsoft.com/office/officeart/2008/layout/CircleAccentTimeline"/>
    <dgm:cxn modelId="{79007243-BAA4-4696-B8F2-42E9C91DF5AE}" type="presParOf" srcId="{E8428144-6695-4040-BC88-E04F2A91802A}" destId="{86A04980-594A-4416-8C6E-8731996457C0}" srcOrd="1" destOrd="0" presId="urn:microsoft.com/office/officeart/2008/layout/CircleAccentTimeline"/>
    <dgm:cxn modelId="{69AB6C70-D074-40B9-9B6A-828EBA2F8BC4}" type="presParOf" srcId="{E8428144-6695-4040-BC88-E04F2A91802A}" destId="{7BDC2908-D04A-4E83-B053-932F910AE1C9}" srcOrd="2" destOrd="0" presId="urn:microsoft.com/office/officeart/2008/layout/CircleAccentTimeline"/>
    <dgm:cxn modelId="{608A9F3E-38A0-4DD9-A4BF-B821332C7F75}" type="presParOf" srcId="{80E3875F-195E-4A85-8404-62192BB8C799}" destId="{512CBD3B-DB83-4526-91E6-BC2C1DC023BF}" srcOrd="1" destOrd="0" presId="urn:microsoft.com/office/officeart/2008/layout/CircleAccentTimeline"/>
    <dgm:cxn modelId="{1838D421-7B7A-447F-AF8A-386529C356E8}" type="presParOf" srcId="{80E3875F-195E-4A85-8404-62192BB8C799}" destId="{8BB90B6F-FE5E-4136-8729-AFDA6EDA8286}" srcOrd="2" destOrd="0" presId="urn:microsoft.com/office/officeart/2008/layout/CircleAccentTimeline"/>
    <dgm:cxn modelId="{25AFFEFD-6978-4631-A7AA-A40CF38281DA}" type="presParOf" srcId="{80E3875F-195E-4A85-8404-62192BB8C799}" destId="{D058EE76-077A-4ECF-95AD-C0B7CF4ABB39}" srcOrd="3" destOrd="0" presId="urn:microsoft.com/office/officeart/2008/layout/CircleAccentTimeline"/>
    <dgm:cxn modelId="{3933A7F2-D9E1-4D5B-B2C6-B21E8796C1AD}" type="presParOf" srcId="{D058EE76-077A-4ECF-95AD-C0B7CF4ABB39}" destId="{683FC7FA-37F0-4CF0-892D-6D2155A1AAE6}" srcOrd="0" destOrd="0" presId="urn:microsoft.com/office/officeart/2008/layout/CircleAccentTimeline"/>
    <dgm:cxn modelId="{8A49378C-2AF7-462E-A3FD-A6741BD47A63}" type="presParOf" srcId="{D058EE76-077A-4ECF-95AD-C0B7CF4ABB39}" destId="{95AE2804-B975-45B2-9899-20666AA938CB}" srcOrd="1" destOrd="0" presId="urn:microsoft.com/office/officeart/2008/layout/CircleAccentTimeline"/>
    <dgm:cxn modelId="{885717CE-84C0-480D-B46D-335910FFBD74}" type="presParOf" srcId="{D058EE76-077A-4ECF-95AD-C0B7CF4ABB39}" destId="{074A1B67-DBCA-4775-91BD-25FBAD556430}" srcOrd="2" destOrd="0" presId="urn:microsoft.com/office/officeart/2008/layout/CircleAccentTimeline"/>
    <dgm:cxn modelId="{45F826B7-3524-46D0-8FE8-99817C195F42}" type="presParOf" srcId="{80E3875F-195E-4A85-8404-62192BB8C799}" destId="{02B0E951-E716-48E1-A06A-3562CB9F229B}" srcOrd="4" destOrd="0" presId="urn:microsoft.com/office/officeart/2008/layout/CircleAccentTimeline"/>
    <dgm:cxn modelId="{B0FF65C0-920F-4577-B59F-C0BF3626BBDD}" type="presParOf" srcId="{80E3875F-195E-4A85-8404-62192BB8C799}" destId="{CA0C7D43-89C4-4A59-9D3E-A02B79F3DA66}" srcOrd="5" destOrd="0" presId="urn:microsoft.com/office/officeart/2008/layout/CircleAccentTimeline"/>
    <dgm:cxn modelId="{CE2120ED-A799-499A-ADB4-903E65064E66}" type="presParOf" srcId="{80E3875F-195E-4A85-8404-62192BB8C799}" destId="{B07DE8F3-0B71-4445-97E1-E3040168798F}" srcOrd="6" destOrd="0" presId="urn:microsoft.com/office/officeart/2008/layout/CircleAccentTimeline"/>
    <dgm:cxn modelId="{BC396697-B4B1-4BDD-8CD4-9A06D2A348BD}" type="presParOf" srcId="{B07DE8F3-0B71-4445-97E1-E3040168798F}" destId="{BD050B8B-868C-49CA-BAC9-D4239A121F62}" srcOrd="0" destOrd="0" presId="urn:microsoft.com/office/officeart/2008/layout/CircleAccentTimeline"/>
    <dgm:cxn modelId="{8FEC5097-F979-4147-82AE-1F89219F8455}" type="presParOf" srcId="{B07DE8F3-0B71-4445-97E1-E3040168798F}" destId="{D3D38997-F4AA-4FCF-BDEA-7D3907609FBB}" srcOrd="1" destOrd="0" presId="urn:microsoft.com/office/officeart/2008/layout/CircleAccentTimeline"/>
    <dgm:cxn modelId="{5F832E25-1DA5-4229-BC4A-5CFF1E302058}" type="presParOf" srcId="{B07DE8F3-0B71-4445-97E1-E3040168798F}" destId="{6EF5DB36-08A9-4A09-A994-B3D422EDBEE8}" srcOrd="2" destOrd="0" presId="urn:microsoft.com/office/officeart/2008/layout/CircleAccentTimeline"/>
    <dgm:cxn modelId="{E3CBE6D3-8354-4D13-8964-F5D6F9AF539C}" type="presParOf" srcId="{80E3875F-195E-4A85-8404-62192BB8C799}" destId="{C19507AB-ECAC-487A-B1DC-71653AC1266B}" srcOrd="7" destOrd="0" presId="urn:microsoft.com/office/officeart/2008/layout/CircleAccentTimeline"/>
    <dgm:cxn modelId="{3D71EFFA-A5E5-4FC4-9E66-C862BB1F89BE}" type="presParOf" srcId="{80E3875F-195E-4A85-8404-62192BB8C799}" destId="{27EDFFA7-C94F-459A-8842-C4E8F88BE4B1}" srcOrd="8" destOrd="0" presId="urn:microsoft.com/office/officeart/2008/layout/CircleAccentTimeline"/>
    <dgm:cxn modelId="{39A43789-6DBD-46A1-9399-F7A3DD8C0580}" type="presParOf" srcId="{80E3875F-195E-4A85-8404-62192BB8C799}" destId="{CF1524F8-81AA-443B-89ED-DE9BCD4D812F}" srcOrd="9" destOrd="0" presId="urn:microsoft.com/office/officeart/2008/layout/CircleAccentTimeline"/>
    <dgm:cxn modelId="{1D13C24B-CEBA-4FAF-9917-045B87CD4E7C}" type="presParOf" srcId="{CF1524F8-81AA-443B-89ED-DE9BCD4D812F}" destId="{E5F5D955-6BD7-4D5C-9395-B9D594BD3742}" srcOrd="0" destOrd="0" presId="urn:microsoft.com/office/officeart/2008/layout/CircleAccentTimeline"/>
    <dgm:cxn modelId="{7690567A-A456-455F-B376-562056C320F7}" type="presParOf" srcId="{CF1524F8-81AA-443B-89ED-DE9BCD4D812F}" destId="{CBEE79E9-6CC2-44B0-8E78-C554C6EBF074}" srcOrd="1" destOrd="0" presId="urn:microsoft.com/office/officeart/2008/layout/CircleAccentTimeline"/>
    <dgm:cxn modelId="{3FD75019-AC8E-409A-8D98-48D0AD83B57A}" type="presParOf" srcId="{CF1524F8-81AA-443B-89ED-DE9BCD4D812F}" destId="{AD7A18E6-B29D-4F21-B7FB-4BC62CE4625D}" srcOrd="2" destOrd="0" presId="urn:microsoft.com/office/officeart/2008/layout/CircleAccentTimeline"/>
    <dgm:cxn modelId="{C57839A5-FAC0-46C0-BBF2-1C0677098BC9}" type="presParOf" srcId="{80E3875F-195E-4A85-8404-62192BB8C799}" destId="{EFB47454-DDCA-48DF-9847-C6F50926680C}" srcOrd="10" destOrd="0" presId="urn:microsoft.com/office/officeart/2008/layout/CircleAccentTimeline"/>
    <dgm:cxn modelId="{801592BA-EE86-4752-960C-2A930145E21D}" type="presParOf" srcId="{80E3875F-195E-4A85-8404-62192BB8C799}" destId="{0874DC05-6837-47E9-9229-15728C24F469}" srcOrd="1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C8D970-2298-884E-B454-770BF74DB075}" type="doc">
      <dgm:prSet loTypeId="urn:microsoft.com/office/officeart/2005/8/layout/equation1" loCatId="" qsTypeId="urn:microsoft.com/office/officeart/2005/8/quickstyle/simple4" qsCatId="simple" csTypeId="urn:microsoft.com/office/officeart/2005/8/colors/accent1_2" csCatId="accent1" phldr="1"/>
      <dgm:spPr/>
    </dgm:pt>
    <dgm:pt modelId="{21CE3807-394F-4441-B999-F10E99C44E87}">
      <dgm:prSet phldrT="[Text]"/>
      <dgm:spPr>
        <a:solidFill>
          <a:srgbClr val="00B0F0">
            <a:alpha val="50000"/>
          </a:srgbClr>
        </a:solidFill>
        <a:effectLst>
          <a:outerShdw blurRad="50800" dist="50800" dir="5400000" algn="ctr" rotWithShape="0">
            <a:srgbClr val="00B0F0">
              <a:alpha val="50000"/>
            </a:srgbClr>
          </a:outerShdw>
        </a:effectLst>
        <a:scene3d>
          <a:camera prst="orthographicFront"/>
          <a:lightRig rig="freezing" dir="t">
            <a:rot lat="0" lon="0" rev="3600000"/>
          </a:lightRig>
        </a:scene3d>
        <a:sp3d extrusionH="76200" contourW="12700" prstMaterial="clear">
          <a:bevelT h="63500"/>
          <a:extrusionClr>
            <a:schemeClr val="bg1"/>
          </a:extrusionClr>
          <a:contourClr>
            <a:schemeClr val="bg1"/>
          </a:contourClr>
        </a:sp3d>
      </dgm:spPr>
      <dgm:t>
        <a:bodyPr/>
        <a:lstStyle/>
        <a:p>
          <a:r>
            <a:rPr lang="en-US" b="1" dirty="0" smtClean="0">
              <a:solidFill>
                <a:schemeClr val="tx1"/>
              </a:solidFill>
            </a:rPr>
            <a:t>Unrestricted Input, Conduct or Output</a:t>
          </a:r>
          <a:endParaRPr lang="en-US" b="1" dirty="0">
            <a:solidFill>
              <a:schemeClr val="tx1"/>
            </a:solidFill>
          </a:endParaRPr>
        </a:p>
      </dgm:t>
    </dgm:pt>
    <dgm:pt modelId="{27697A8B-A658-3543-9867-149B4BB8042D}" type="parTrans" cxnId="{12130083-CB56-FC40-87AE-C6CD72B8439F}">
      <dgm:prSet/>
      <dgm:spPr/>
      <dgm:t>
        <a:bodyPr/>
        <a:lstStyle/>
        <a:p>
          <a:endParaRPr lang="en-US"/>
        </a:p>
      </dgm:t>
    </dgm:pt>
    <dgm:pt modelId="{7FEC5E02-6BB5-8A4F-AB7C-A1646967930A}" type="sibTrans" cxnId="{12130083-CB56-FC40-87AE-C6CD72B8439F}">
      <dgm:prSet/>
      <dgm:spPr>
        <a:solidFill>
          <a:srgbClr val="00B050">
            <a:alpha val="50000"/>
          </a:srgbClr>
        </a:solidFill>
        <a:effectLst>
          <a:outerShdw blurRad="40000" dist="23000" dir="5400000" rotWithShape="0">
            <a:srgbClr val="00B050">
              <a:alpha val="50000"/>
            </a:srgbClr>
          </a:outerShdw>
        </a:effectLst>
        <a:scene3d>
          <a:camera prst="orthographicFront"/>
          <a:lightRig rig="chilly" dir="t">
            <a:rot lat="0" lon="0" rev="2280000"/>
          </a:lightRig>
        </a:scene3d>
        <a:sp3d extrusionH="76200" contourW="12700" prstMaterial="powder">
          <a:bevelT h="63500"/>
          <a:extrusionClr>
            <a:srgbClr val="00B0F0"/>
          </a:extrusionClr>
          <a:contourClr>
            <a:srgbClr val="00B0F0"/>
          </a:contourClr>
        </a:sp3d>
      </dgm:spPr>
      <dgm:t>
        <a:bodyPr/>
        <a:lstStyle/>
        <a:p>
          <a:endParaRPr lang="en-US"/>
        </a:p>
      </dgm:t>
    </dgm:pt>
    <dgm:pt modelId="{212A77E5-2BE5-A447-BFC4-09227B54B2F2}">
      <dgm:prSet/>
      <dgm:spPr>
        <a:solidFill>
          <a:srgbClr val="00B050">
            <a:alpha val="30000"/>
          </a:srgbClr>
        </a:solidFill>
        <a:effectLst>
          <a:outerShdw blurRad="50800" dist="50800" dir="5400000" algn="ctr" rotWithShape="0">
            <a:srgbClr val="00B050">
              <a:alpha val="50000"/>
            </a:srgbClr>
          </a:outerShdw>
        </a:effectLst>
        <a:scene3d>
          <a:camera prst="orthographicFront"/>
          <a:lightRig rig="freezing" dir="t">
            <a:rot lat="0" lon="0" rev="3600000"/>
          </a:lightRig>
        </a:scene3d>
        <a:sp3d extrusionH="76200" contourW="12700" prstMaterial="clear">
          <a:bevelT/>
          <a:extrusionClr>
            <a:srgbClr val="00B050"/>
          </a:extrusionClr>
          <a:contourClr>
            <a:srgbClr val="00B050"/>
          </a:contourClr>
        </a:sp3d>
      </dgm:spPr>
      <dgm:t>
        <a:bodyPr/>
        <a:lstStyle/>
        <a:p>
          <a:r>
            <a:rPr lang="en-US" b="1" dirty="0" smtClean="0">
              <a:solidFill>
                <a:schemeClr val="tx1"/>
              </a:solidFill>
            </a:rPr>
            <a:t>Restricted Input, Conduct or Output</a:t>
          </a:r>
          <a:endParaRPr lang="en-US" b="1" dirty="0">
            <a:solidFill>
              <a:schemeClr val="tx1"/>
            </a:solidFill>
          </a:endParaRPr>
        </a:p>
      </dgm:t>
    </dgm:pt>
    <dgm:pt modelId="{BB25ED16-5FCC-D344-81B9-19F303A5B95F}" type="parTrans" cxnId="{AAC6A14C-2E9A-5440-A501-FF8D12E30939}">
      <dgm:prSet/>
      <dgm:spPr/>
      <dgm:t>
        <a:bodyPr/>
        <a:lstStyle/>
        <a:p>
          <a:endParaRPr lang="en-US"/>
        </a:p>
      </dgm:t>
    </dgm:pt>
    <dgm:pt modelId="{79B7A842-92F7-BC44-8C26-41E84191FEBA}" type="sibTrans" cxnId="{AAC6A14C-2E9A-5440-A501-FF8D12E30939}">
      <dgm:prSet/>
      <dgm:spPr>
        <a:solidFill>
          <a:srgbClr val="00B050">
            <a:alpha val="0"/>
          </a:srgbClr>
        </a:solidFill>
        <a:effectLst>
          <a:outerShdw blurRad="50800" dist="50800" dir="5400000" algn="ctr" rotWithShape="0">
            <a:srgbClr val="00B050">
              <a:alpha val="50000"/>
            </a:srgbClr>
          </a:outerShdw>
        </a:effectLst>
        <a:scene3d>
          <a:camera prst="orthographicFront"/>
          <a:lightRig rig="chilly" dir="t">
            <a:rot lat="0" lon="0" rev="2280000"/>
          </a:lightRig>
        </a:scene3d>
        <a:sp3d extrusionH="76200" contourW="12700" prstMaterial="clear">
          <a:bevelT h="63500"/>
          <a:extrusionClr>
            <a:srgbClr val="00B050"/>
          </a:extrusionClr>
          <a:contourClr>
            <a:srgbClr val="00B050"/>
          </a:contourClr>
        </a:sp3d>
      </dgm:spPr>
      <dgm:t>
        <a:bodyPr/>
        <a:lstStyle/>
        <a:p>
          <a:endParaRPr lang="en-US"/>
        </a:p>
      </dgm:t>
    </dgm:pt>
    <dgm:pt modelId="{33848EE9-94CC-F748-BD7B-451D012143F2}">
      <dgm:prSet phldrT="[Text]"/>
      <dgm:spPr>
        <a:gradFill rotWithShape="0">
          <a:gsLst>
            <a:gs pos="0">
              <a:srgbClr val="00B050"/>
            </a:gs>
            <a:gs pos="74000">
              <a:srgbClr val="00B0F0">
                <a:alpha val="65000"/>
              </a:srgbClr>
            </a:gs>
            <a:gs pos="100000">
              <a:schemeClr val="accent1">
                <a:tint val="23500"/>
                <a:satMod val="160000"/>
              </a:schemeClr>
            </a:gs>
          </a:gsLst>
          <a:lin ang="5400000" scaled="0"/>
        </a:gradFill>
        <a:scene3d>
          <a:camera prst="orthographicFront"/>
          <a:lightRig rig="chilly" dir="t">
            <a:rot lat="0" lon="0" rev="2280000"/>
          </a:lightRig>
        </a:scene3d>
        <a:sp3d extrusionH="76200" contourW="12700" prstMaterial="powder">
          <a:bevelT h="63500"/>
          <a:extrusionClr>
            <a:srgbClr val="FF0000"/>
          </a:extrusionClr>
          <a:contourClr>
            <a:srgbClr val="FF0000"/>
          </a:contourClr>
        </a:sp3d>
      </dgm:spPr>
      <dgm:t>
        <a:bodyPr/>
        <a:lstStyle/>
        <a:p>
          <a:r>
            <a:rPr lang="en-US" b="1" dirty="0" smtClean="0">
              <a:solidFill>
                <a:schemeClr val="tx1"/>
              </a:solidFill>
            </a:rPr>
            <a:t>Mixed:  Fundamental + Controlled</a:t>
          </a:r>
          <a:endParaRPr lang="en-US" b="1" dirty="0">
            <a:solidFill>
              <a:schemeClr val="tx1"/>
            </a:solidFill>
          </a:endParaRPr>
        </a:p>
      </dgm:t>
    </dgm:pt>
    <dgm:pt modelId="{A839623E-95E7-AB40-B046-85EDB1AD7220}" type="parTrans" cxnId="{5296C586-0B83-0043-A509-7009B7501D22}">
      <dgm:prSet/>
      <dgm:spPr/>
      <dgm:t>
        <a:bodyPr/>
        <a:lstStyle/>
        <a:p>
          <a:endParaRPr lang="en-US"/>
        </a:p>
      </dgm:t>
    </dgm:pt>
    <dgm:pt modelId="{274BE599-0C23-FB4A-A9DC-1A6B3B128748}" type="sibTrans" cxnId="{5296C586-0B83-0043-A509-7009B7501D22}">
      <dgm:prSet/>
      <dgm:spPr/>
      <dgm:t>
        <a:bodyPr/>
        <a:lstStyle/>
        <a:p>
          <a:endParaRPr lang="en-US"/>
        </a:p>
      </dgm:t>
    </dgm:pt>
    <dgm:pt modelId="{8FB213C8-BC85-9544-A85C-F1F83F169294}" type="pres">
      <dgm:prSet presAssocID="{F3C8D970-2298-884E-B454-770BF74DB075}" presName="linearFlow" presStyleCnt="0">
        <dgm:presLayoutVars>
          <dgm:dir/>
          <dgm:resizeHandles val="exact"/>
        </dgm:presLayoutVars>
      </dgm:prSet>
      <dgm:spPr/>
    </dgm:pt>
    <dgm:pt modelId="{22D99B73-69C5-EC4C-8E46-48CF00354867}" type="pres">
      <dgm:prSet presAssocID="{21CE3807-394F-4441-B999-F10E99C44E87}" presName="node" presStyleLbl="node1" presStyleIdx="0" presStyleCnt="3">
        <dgm:presLayoutVars>
          <dgm:bulletEnabled val="1"/>
        </dgm:presLayoutVars>
      </dgm:prSet>
      <dgm:spPr/>
      <dgm:t>
        <a:bodyPr/>
        <a:lstStyle/>
        <a:p>
          <a:endParaRPr lang="en-US"/>
        </a:p>
      </dgm:t>
    </dgm:pt>
    <dgm:pt modelId="{35AE9ABC-524F-FB4A-9372-B490C68ADF80}" type="pres">
      <dgm:prSet presAssocID="{7FEC5E02-6BB5-8A4F-AB7C-A1646967930A}" presName="spacerL" presStyleCnt="0"/>
      <dgm:spPr/>
    </dgm:pt>
    <dgm:pt modelId="{B88407D7-1D54-684F-96BB-8883A5BCE058}" type="pres">
      <dgm:prSet presAssocID="{7FEC5E02-6BB5-8A4F-AB7C-A1646967930A}" presName="sibTrans" presStyleLbl="sibTrans2D1" presStyleIdx="0" presStyleCnt="2"/>
      <dgm:spPr/>
      <dgm:t>
        <a:bodyPr/>
        <a:lstStyle/>
        <a:p>
          <a:endParaRPr lang="en-US"/>
        </a:p>
      </dgm:t>
    </dgm:pt>
    <dgm:pt modelId="{0B7A3535-91C2-2A47-8890-8C181997464C}" type="pres">
      <dgm:prSet presAssocID="{7FEC5E02-6BB5-8A4F-AB7C-A1646967930A}" presName="spacerR" presStyleCnt="0"/>
      <dgm:spPr/>
    </dgm:pt>
    <dgm:pt modelId="{F0F59A6F-9BCE-5B4D-A09B-4B48312C578A}" type="pres">
      <dgm:prSet presAssocID="{212A77E5-2BE5-A447-BFC4-09227B54B2F2}" presName="node" presStyleLbl="node1" presStyleIdx="1" presStyleCnt="3">
        <dgm:presLayoutVars>
          <dgm:bulletEnabled val="1"/>
        </dgm:presLayoutVars>
      </dgm:prSet>
      <dgm:spPr/>
      <dgm:t>
        <a:bodyPr/>
        <a:lstStyle/>
        <a:p>
          <a:endParaRPr lang="en-US"/>
        </a:p>
      </dgm:t>
    </dgm:pt>
    <dgm:pt modelId="{DDB2A970-8922-9444-95CB-4985BC15B677}" type="pres">
      <dgm:prSet presAssocID="{79B7A842-92F7-BC44-8C26-41E84191FEBA}" presName="spacerL" presStyleCnt="0"/>
      <dgm:spPr/>
    </dgm:pt>
    <dgm:pt modelId="{5FDE7293-42E1-2C41-ACFA-AFDFB09B2422}" type="pres">
      <dgm:prSet presAssocID="{79B7A842-92F7-BC44-8C26-41E84191FEBA}" presName="sibTrans" presStyleLbl="sibTrans2D1" presStyleIdx="1" presStyleCnt="2"/>
      <dgm:spPr/>
      <dgm:t>
        <a:bodyPr/>
        <a:lstStyle/>
        <a:p>
          <a:endParaRPr lang="en-US"/>
        </a:p>
      </dgm:t>
    </dgm:pt>
    <dgm:pt modelId="{35618A05-8DEC-B94A-B8F7-D4E0DB63757E}" type="pres">
      <dgm:prSet presAssocID="{79B7A842-92F7-BC44-8C26-41E84191FEBA}" presName="spacerR" presStyleCnt="0"/>
      <dgm:spPr/>
    </dgm:pt>
    <dgm:pt modelId="{9E485C6B-D232-C04F-BEF0-24D0718D85C8}" type="pres">
      <dgm:prSet presAssocID="{33848EE9-94CC-F748-BD7B-451D012143F2}" presName="node" presStyleLbl="node1" presStyleIdx="2" presStyleCnt="3">
        <dgm:presLayoutVars>
          <dgm:bulletEnabled val="1"/>
        </dgm:presLayoutVars>
      </dgm:prSet>
      <dgm:spPr/>
      <dgm:t>
        <a:bodyPr/>
        <a:lstStyle/>
        <a:p>
          <a:endParaRPr lang="en-US"/>
        </a:p>
      </dgm:t>
    </dgm:pt>
  </dgm:ptLst>
  <dgm:cxnLst>
    <dgm:cxn modelId="{DAA6F9F5-001E-4F68-80C3-D03B321AB0B8}" type="presOf" srcId="{79B7A842-92F7-BC44-8C26-41E84191FEBA}" destId="{5FDE7293-42E1-2C41-ACFA-AFDFB09B2422}" srcOrd="0" destOrd="0" presId="urn:microsoft.com/office/officeart/2005/8/layout/equation1"/>
    <dgm:cxn modelId="{AAC6A14C-2E9A-5440-A501-FF8D12E30939}" srcId="{F3C8D970-2298-884E-B454-770BF74DB075}" destId="{212A77E5-2BE5-A447-BFC4-09227B54B2F2}" srcOrd="1" destOrd="0" parTransId="{BB25ED16-5FCC-D344-81B9-19F303A5B95F}" sibTransId="{79B7A842-92F7-BC44-8C26-41E84191FEBA}"/>
    <dgm:cxn modelId="{12130083-CB56-FC40-87AE-C6CD72B8439F}" srcId="{F3C8D970-2298-884E-B454-770BF74DB075}" destId="{21CE3807-394F-4441-B999-F10E99C44E87}" srcOrd="0" destOrd="0" parTransId="{27697A8B-A658-3543-9867-149B4BB8042D}" sibTransId="{7FEC5E02-6BB5-8A4F-AB7C-A1646967930A}"/>
    <dgm:cxn modelId="{5296C586-0B83-0043-A509-7009B7501D22}" srcId="{F3C8D970-2298-884E-B454-770BF74DB075}" destId="{33848EE9-94CC-F748-BD7B-451D012143F2}" srcOrd="2" destOrd="0" parTransId="{A839623E-95E7-AB40-B046-85EDB1AD7220}" sibTransId="{274BE599-0C23-FB4A-A9DC-1A6B3B128748}"/>
    <dgm:cxn modelId="{02ABA64F-6546-43A8-B879-22989ED587CC}" type="presOf" srcId="{F3C8D970-2298-884E-B454-770BF74DB075}" destId="{8FB213C8-BC85-9544-A85C-F1F83F169294}" srcOrd="0" destOrd="0" presId="urn:microsoft.com/office/officeart/2005/8/layout/equation1"/>
    <dgm:cxn modelId="{6FC7EBD1-9FFB-4C65-AAED-A251FA3099C3}" type="presOf" srcId="{33848EE9-94CC-F748-BD7B-451D012143F2}" destId="{9E485C6B-D232-C04F-BEF0-24D0718D85C8}" srcOrd="0" destOrd="0" presId="urn:microsoft.com/office/officeart/2005/8/layout/equation1"/>
    <dgm:cxn modelId="{86F68EEB-E791-475B-82AE-6800820F1C11}" type="presOf" srcId="{21CE3807-394F-4441-B999-F10E99C44E87}" destId="{22D99B73-69C5-EC4C-8E46-48CF00354867}" srcOrd="0" destOrd="0" presId="urn:microsoft.com/office/officeart/2005/8/layout/equation1"/>
    <dgm:cxn modelId="{66575878-EEEC-4295-B62B-0F43DF547CC9}" type="presOf" srcId="{212A77E5-2BE5-A447-BFC4-09227B54B2F2}" destId="{F0F59A6F-9BCE-5B4D-A09B-4B48312C578A}" srcOrd="0" destOrd="0" presId="urn:microsoft.com/office/officeart/2005/8/layout/equation1"/>
    <dgm:cxn modelId="{9C483A00-F5DA-4ACE-9E21-C94EA7673873}" type="presOf" srcId="{7FEC5E02-6BB5-8A4F-AB7C-A1646967930A}" destId="{B88407D7-1D54-684F-96BB-8883A5BCE058}" srcOrd="0" destOrd="0" presId="urn:microsoft.com/office/officeart/2005/8/layout/equation1"/>
    <dgm:cxn modelId="{6C88AD30-65B9-4F60-A860-1AA2C84DA9D2}" type="presParOf" srcId="{8FB213C8-BC85-9544-A85C-F1F83F169294}" destId="{22D99B73-69C5-EC4C-8E46-48CF00354867}" srcOrd="0" destOrd="0" presId="urn:microsoft.com/office/officeart/2005/8/layout/equation1"/>
    <dgm:cxn modelId="{573C5B2C-6CA5-4B13-99F0-FE7124745DDE}" type="presParOf" srcId="{8FB213C8-BC85-9544-A85C-F1F83F169294}" destId="{35AE9ABC-524F-FB4A-9372-B490C68ADF80}" srcOrd="1" destOrd="0" presId="urn:microsoft.com/office/officeart/2005/8/layout/equation1"/>
    <dgm:cxn modelId="{21C40634-B686-46B1-9FF5-A43B3B46B336}" type="presParOf" srcId="{8FB213C8-BC85-9544-A85C-F1F83F169294}" destId="{B88407D7-1D54-684F-96BB-8883A5BCE058}" srcOrd="2" destOrd="0" presId="urn:microsoft.com/office/officeart/2005/8/layout/equation1"/>
    <dgm:cxn modelId="{BC3063AC-E4E3-4BAB-BF09-4F88E982E734}" type="presParOf" srcId="{8FB213C8-BC85-9544-A85C-F1F83F169294}" destId="{0B7A3535-91C2-2A47-8890-8C181997464C}" srcOrd="3" destOrd="0" presId="urn:microsoft.com/office/officeart/2005/8/layout/equation1"/>
    <dgm:cxn modelId="{9F1D3F2B-A514-4057-B2E4-008904E79517}" type="presParOf" srcId="{8FB213C8-BC85-9544-A85C-F1F83F169294}" destId="{F0F59A6F-9BCE-5B4D-A09B-4B48312C578A}" srcOrd="4" destOrd="0" presId="urn:microsoft.com/office/officeart/2005/8/layout/equation1"/>
    <dgm:cxn modelId="{CCF82DB6-C003-4C4A-A2B4-7F94748EFF96}" type="presParOf" srcId="{8FB213C8-BC85-9544-A85C-F1F83F169294}" destId="{DDB2A970-8922-9444-95CB-4985BC15B677}" srcOrd="5" destOrd="0" presId="urn:microsoft.com/office/officeart/2005/8/layout/equation1"/>
    <dgm:cxn modelId="{3AF33A44-8C51-4141-9B49-4959CBB1A64B}" type="presParOf" srcId="{8FB213C8-BC85-9544-A85C-F1F83F169294}" destId="{5FDE7293-42E1-2C41-ACFA-AFDFB09B2422}" srcOrd="6" destOrd="0" presId="urn:microsoft.com/office/officeart/2005/8/layout/equation1"/>
    <dgm:cxn modelId="{DAFAB52F-E387-40AE-91CC-1DC1A8086D21}" type="presParOf" srcId="{8FB213C8-BC85-9544-A85C-F1F83F169294}" destId="{35618A05-8DEC-B94A-B8F7-D4E0DB63757E}" srcOrd="7" destOrd="0" presId="urn:microsoft.com/office/officeart/2005/8/layout/equation1"/>
    <dgm:cxn modelId="{5CFB8FED-8E34-465A-99FE-E0C3AD6D5907}" type="presParOf" srcId="{8FB213C8-BC85-9544-A85C-F1F83F169294}" destId="{9E485C6B-D232-C04F-BEF0-24D0718D85C8}"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373E4-AF17-46C4-B0D5-89887BF2CFFA}" type="doc">
      <dgm:prSet loTypeId="urn:microsoft.com/office/officeart/2009/3/layout/DescendingProcess" loCatId="process" qsTypeId="urn:microsoft.com/office/officeart/2005/8/quickstyle/3d9" qsCatId="3D" csTypeId="urn:microsoft.com/office/officeart/2005/8/colors/accent1_2" csCatId="accent1" phldr="1"/>
      <dgm:spPr/>
      <dgm:t>
        <a:bodyPr/>
        <a:lstStyle/>
        <a:p>
          <a:endParaRPr lang="en-US"/>
        </a:p>
      </dgm:t>
    </dgm:pt>
    <dgm:pt modelId="{0E19979D-A185-400E-9C2C-A058EA49BDF8}">
      <dgm:prSet phldrT="[Text]"/>
      <dgm:spPr/>
      <dgm:t>
        <a:bodyPr/>
        <a:lstStyle/>
        <a:p>
          <a:r>
            <a:rPr lang="en-US" dirty="0" smtClean="0"/>
            <a:t>1. Red Flags?</a:t>
          </a:r>
          <a:endParaRPr lang="en-US" dirty="0"/>
        </a:p>
      </dgm:t>
    </dgm:pt>
    <dgm:pt modelId="{17DF148E-2EE7-4690-AD10-003088373729}" type="parTrans" cxnId="{5391B057-5B29-412E-BF1A-6B7B12618BAB}">
      <dgm:prSet/>
      <dgm:spPr/>
      <dgm:t>
        <a:bodyPr/>
        <a:lstStyle/>
        <a:p>
          <a:endParaRPr lang="en-US"/>
        </a:p>
      </dgm:t>
    </dgm:pt>
    <dgm:pt modelId="{6B6188CE-7662-4276-A023-30E36DB673DB}" type="sibTrans" cxnId="{5391B057-5B29-412E-BF1A-6B7B12618BAB}">
      <dgm:prSet/>
      <dgm:spPr/>
      <dgm:t>
        <a:bodyPr/>
        <a:lstStyle/>
        <a:p>
          <a:endParaRPr lang="en-US"/>
        </a:p>
      </dgm:t>
    </dgm:pt>
    <dgm:pt modelId="{ECBAB1F8-2CC6-4E61-BBCA-0B34B456B00B}">
      <dgm:prSet phldrT="[Text]"/>
      <dgm:spPr/>
      <dgm:t>
        <a:bodyPr/>
        <a:lstStyle/>
        <a:p>
          <a:r>
            <a:rPr lang="en-US" dirty="0" smtClean="0"/>
            <a:t>2. Assemble Documentation</a:t>
          </a:r>
          <a:endParaRPr lang="en-US" dirty="0"/>
        </a:p>
      </dgm:t>
    </dgm:pt>
    <dgm:pt modelId="{3CD4138E-18D5-4B77-AFBE-7D6AB4F9B725}" type="parTrans" cxnId="{A21DCA07-56C4-4170-95EA-CAAFB1D3E11C}">
      <dgm:prSet/>
      <dgm:spPr/>
      <dgm:t>
        <a:bodyPr/>
        <a:lstStyle/>
        <a:p>
          <a:endParaRPr lang="en-US"/>
        </a:p>
      </dgm:t>
    </dgm:pt>
    <dgm:pt modelId="{9753B060-640F-4F9B-840D-F52CAC601506}" type="sibTrans" cxnId="{A21DCA07-56C4-4170-95EA-CAAFB1D3E11C}">
      <dgm:prSet/>
      <dgm:spPr/>
      <dgm:t>
        <a:bodyPr/>
        <a:lstStyle/>
        <a:p>
          <a:endParaRPr lang="en-US"/>
        </a:p>
      </dgm:t>
    </dgm:pt>
    <dgm:pt modelId="{3E5CACF2-C39B-41B4-91F9-13CB086DF2D3}">
      <dgm:prSet phldrT="[Text]"/>
      <dgm:spPr/>
      <dgm:t>
        <a:bodyPr/>
        <a:lstStyle/>
        <a:p>
          <a:r>
            <a:rPr lang="en-US" dirty="0" smtClean="0"/>
            <a:t>3. Inform ECO &amp; Researchers</a:t>
          </a:r>
          <a:endParaRPr lang="en-US" dirty="0"/>
        </a:p>
      </dgm:t>
    </dgm:pt>
    <dgm:pt modelId="{9B927E87-0144-4AC4-804C-4B73765F5597}" type="parTrans" cxnId="{FA864B8C-A543-4C51-8F8A-52EF29A66927}">
      <dgm:prSet/>
      <dgm:spPr/>
      <dgm:t>
        <a:bodyPr/>
        <a:lstStyle/>
        <a:p>
          <a:endParaRPr lang="en-US"/>
        </a:p>
      </dgm:t>
    </dgm:pt>
    <dgm:pt modelId="{F7B39470-FEBF-4F8B-AF17-A8295A6C3690}" type="sibTrans" cxnId="{FA864B8C-A543-4C51-8F8A-52EF29A66927}">
      <dgm:prSet/>
      <dgm:spPr/>
      <dgm:t>
        <a:bodyPr/>
        <a:lstStyle/>
        <a:p>
          <a:endParaRPr lang="en-US"/>
        </a:p>
      </dgm:t>
    </dgm:pt>
    <dgm:pt modelId="{0ACFF028-BA76-432C-969F-0C1C6942B612}">
      <dgm:prSet phldrT="[Text]"/>
      <dgm:spPr/>
      <dgm:t>
        <a:bodyPr/>
        <a:lstStyle/>
        <a:p>
          <a:r>
            <a:rPr lang="en-US" dirty="0" smtClean="0"/>
            <a:t>4. Scope &amp; Negotiate</a:t>
          </a:r>
          <a:endParaRPr lang="en-US" dirty="0"/>
        </a:p>
      </dgm:t>
    </dgm:pt>
    <dgm:pt modelId="{D944540C-13CA-4A16-91BB-95D9EC0C7E34}" type="parTrans" cxnId="{D30F20CA-637B-4712-BFD7-DBBC94AF6BF9}">
      <dgm:prSet/>
      <dgm:spPr/>
      <dgm:t>
        <a:bodyPr/>
        <a:lstStyle/>
        <a:p>
          <a:endParaRPr lang="en-US"/>
        </a:p>
      </dgm:t>
    </dgm:pt>
    <dgm:pt modelId="{26F9DDD0-2FB9-44E4-B4EF-642EA7639E71}" type="sibTrans" cxnId="{D30F20CA-637B-4712-BFD7-DBBC94AF6BF9}">
      <dgm:prSet/>
      <dgm:spPr/>
      <dgm:t>
        <a:bodyPr/>
        <a:lstStyle/>
        <a:p>
          <a:endParaRPr lang="en-US"/>
        </a:p>
      </dgm:t>
    </dgm:pt>
    <dgm:pt modelId="{2F2F96C0-9AE3-424F-8247-3893EA20254B}">
      <dgm:prSet phldrT="[Text]"/>
      <dgm:spPr/>
      <dgm:t>
        <a:bodyPr/>
        <a:lstStyle/>
        <a:p>
          <a:r>
            <a:rPr lang="en-US" dirty="0" smtClean="0"/>
            <a:t>Upload into ARGIS</a:t>
          </a:r>
          <a:endParaRPr lang="en-US" dirty="0"/>
        </a:p>
      </dgm:t>
    </dgm:pt>
    <dgm:pt modelId="{AFD932E0-F3B0-453D-9BC4-7F9239824692}" type="parTrans" cxnId="{46B20000-C252-49C3-B9A5-03BC07C6AA61}">
      <dgm:prSet/>
      <dgm:spPr/>
      <dgm:t>
        <a:bodyPr/>
        <a:lstStyle/>
        <a:p>
          <a:endParaRPr lang="en-US"/>
        </a:p>
      </dgm:t>
    </dgm:pt>
    <dgm:pt modelId="{D3AF9291-4C43-4F96-A17A-26145FE1A7F7}" type="sibTrans" cxnId="{46B20000-C252-49C3-B9A5-03BC07C6AA61}">
      <dgm:prSet/>
      <dgm:spPr/>
      <dgm:t>
        <a:bodyPr/>
        <a:lstStyle/>
        <a:p>
          <a:endParaRPr lang="en-US"/>
        </a:p>
      </dgm:t>
    </dgm:pt>
    <dgm:pt modelId="{E790D9E4-6A37-4164-B3DB-BC286B962E1A}" type="pres">
      <dgm:prSet presAssocID="{434373E4-AF17-46C4-B0D5-89887BF2CFFA}" presName="Name0" presStyleCnt="0">
        <dgm:presLayoutVars>
          <dgm:chMax val="7"/>
          <dgm:chPref val="5"/>
        </dgm:presLayoutVars>
      </dgm:prSet>
      <dgm:spPr/>
      <dgm:t>
        <a:bodyPr/>
        <a:lstStyle/>
        <a:p>
          <a:endParaRPr lang="en-US"/>
        </a:p>
      </dgm:t>
    </dgm:pt>
    <dgm:pt modelId="{9611FE3E-0416-4AC9-AE01-6B47E280A80D}" type="pres">
      <dgm:prSet presAssocID="{434373E4-AF17-46C4-B0D5-89887BF2CFFA}" presName="arrowNode" presStyleLbl="node1" presStyleIdx="0" presStyleCnt="1"/>
      <dgm:spPr>
        <a:gradFill rotWithShape="0">
          <a:gsLst>
            <a:gs pos="0">
              <a:schemeClr val="tx1"/>
            </a:gs>
            <a:gs pos="50000">
              <a:schemeClr val="accent6">
                <a:lumMod val="50000"/>
              </a:schemeClr>
            </a:gs>
            <a:gs pos="100000">
              <a:srgbClr val="FFC000"/>
            </a:gs>
          </a:gsLst>
          <a:lin ang="5400000" scaled="0"/>
        </a:gradFill>
      </dgm:spPr>
    </dgm:pt>
    <dgm:pt modelId="{553AAB6D-8A85-43AC-A2ED-C78AF36E06A9}" type="pres">
      <dgm:prSet presAssocID="{0E19979D-A185-400E-9C2C-A058EA49BDF8}" presName="txNode1" presStyleLbl="revTx" presStyleIdx="0" presStyleCnt="5">
        <dgm:presLayoutVars>
          <dgm:bulletEnabled val="1"/>
        </dgm:presLayoutVars>
      </dgm:prSet>
      <dgm:spPr/>
      <dgm:t>
        <a:bodyPr/>
        <a:lstStyle/>
        <a:p>
          <a:endParaRPr lang="en-US"/>
        </a:p>
      </dgm:t>
    </dgm:pt>
    <dgm:pt modelId="{1BD38427-FD9C-465F-8268-A07D54CFB92B}" type="pres">
      <dgm:prSet presAssocID="{ECBAB1F8-2CC6-4E61-BBCA-0B34B456B00B}" presName="txNode2" presStyleLbl="revTx" presStyleIdx="1" presStyleCnt="5">
        <dgm:presLayoutVars>
          <dgm:bulletEnabled val="1"/>
        </dgm:presLayoutVars>
      </dgm:prSet>
      <dgm:spPr/>
      <dgm:t>
        <a:bodyPr/>
        <a:lstStyle/>
        <a:p>
          <a:endParaRPr lang="en-US"/>
        </a:p>
      </dgm:t>
    </dgm:pt>
    <dgm:pt modelId="{9604FD9C-5C2D-4B45-9999-DD9DE987E643}" type="pres">
      <dgm:prSet presAssocID="{9753B060-640F-4F9B-840D-F52CAC601506}" presName="dotNode2" presStyleCnt="0"/>
      <dgm:spPr/>
    </dgm:pt>
    <dgm:pt modelId="{5D5069D9-1F40-4044-8011-F7C215D765F8}" type="pres">
      <dgm:prSet presAssocID="{9753B060-640F-4F9B-840D-F52CAC601506}" presName="dotRepeatNode" presStyleLbl="fgShp" presStyleIdx="0" presStyleCnt="3"/>
      <dgm:spPr/>
      <dgm:t>
        <a:bodyPr/>
        <a:lstStyle/>
        <a:p>
          <a:endParaRPr lang="en-US"/>
        </a:p>
      </dgm:t>
    </dgm:pt>
    <dgm:pt modelId="{5C8802A9-2326-462F-8081-C2D1345A0E1F}" type="pres">
      <dgm:prSet presAssocID="{3E5CACF2-C39B-41B4-91F9-13CB086DF2D3}" presName="txNode3" presStyleLbl="revTx" presStyleIdx="2" presStyleCnt="5">
        <dgm:presLayoutVars>
          <dgm:bulletEnabled val="1"/>
        </dgm:presLayoutVars>
      </dgm:prSet>
      <dgm:spPr/>
      <dgm:t>
        <a:bodyPr/>
        <a:lstStyle/>
        <a:p>
          <a:endParaRPr lang="en-US"/>
        </a:p>
      </dgm:t>
    </dgm:pt>
    <dgm:pt modelId="{AAAC800C-9259-44B7-9DAB-3F8893B7D33B}" type="pres">
      <dgm:prSet presAssocID="{F7B39470-FEBF-4F8B-AF17-A8295A6C3690}" presName="dotNode3" presStyleCnt="0"/>
      <dgm:spPr/>
    </dgm:pt>
    <dgm:pt modelId="{56082661-03A4-461C-BFE5-3FCE16B6B76B}" type="pres">
      <dgm:prSet presAssocID="{F7B39470-FEBF-4F8B-AF17-A8295A6C3690}" presName="dotRepeatNode" presStyleLbl="fgShp" presStyleIdx="1" presStyleCnt="3"/>
      <dgm:spPr/>
      <dgm:t>
        <a:bodyPr/>
        <a:lstStyle/>
        <a:p>
          <a:endParaRPr lang="en-US"/>
        </a:p>
      </dgm:t>
    </dgm:pt>
    <dgm:pt modelId="{2F1F39E1-89EF-4497-929D-BE7D62BFA162}" type="pres">
      <dgm:prSet presAssocID="{0ACFF028-BA76-432C-969F-0C1C6942B612}" presName="txNode4" presStyleLbl="revTx" presStyleIdx="3" presStyleCnt="5">
        <dgm:presLayoutVars>
          <dgm:bulletEnabled val="1"/>
        </dgm:presLayoutVars>
      </dgm:prSet>
      <dgm:spPr/>
      <dgm:t>
        <a:bodyPr/>
        <a:lstStyle/>
        <a:p>
          <a:endParaRPr lang="en-US"/>
        </a:p>
      </dgm:t>
    </dgm:pt>
    <dgm:pt modelId="{B392D506-11DB-43F3-A40F-DD98767F1905}" type="pres">
      <dgm:prSet presAssocID="{26F9DDD0-2FB9-44E4-B4EF-642EA7639E71}" presName="dotNode4" presStyleCnt="0"/>
      <dgm:spPr/>
    </dgm:pt>
    <dgm:pt modelId="{3085E1C4-BAF6-4D21-B3FC-A3F1EB3E7EBD}" type="pres">
      <dgm:prSet presAssocID="{26F9DDD0-2FB9-44E4-B4EF-642EA7639E71}" presName="dotRepeatNode" presStyleLbl="fgShp" presStyleIdx="2" presStyleCnt="3"/>
      <dgm:spPr/>
      <dgm:t>
        <a:bodyPr/>
        <a:lstStyle/>
        <a:p>
          <a:endParaRPr lang="en-US"/>
        </a:p>
      </dgm:t>
    </dgm:pt>
    <dgm:pt modelId="{62D95A94-F94E-4711-841D-1BE56B3819B4}" type="pres">
      <dgm:prSet presAssocID="{2F2F96C0-9AE3-424F-8247-3893EA20254B}" presName="txNode5" presStyleLbl="revTx" presStyleIdx="4" presStyleCnt="5">
        <dgm:presLayoutVars>
          <dgm:bulletEnabled val="1"/>
        </dgm:presLayoutVars>
      </dgm:prSet>
      <dgm:spPr/>
      <dgm:t>
        <a:bodyPr/>
        <a:lstStyle/>
        <a:p>
          <a:endParaRPr lang="en-US"/>
        </a:p>
      </dgm:t>
    </dgm:pt>
  </dgm:ptLst>
  <dgm:cxnLst>
    <dgm:cxn modelId="{48E14EB4-CBF1-497F-9107-AA140C442D77}" type="presOf" srcId="{ECBAB1F8-2CC6-4E61-BBCA-0B34B456B00B}" destId="{1BD38427-FD9C-465F-8268-A07D54CFB92B}" srcOrd="0" destOrd="0" presId="urn:microsoft.com/office/officeart/2009/3/layout/DescendingProcess"/>
    <dgm:cxn modelId="{7DF3CF92-7076-4D07-A365-E49FC533A812}" type="presOf" srcId="{434373E4-AF17-46C4-B0D5-89887BF2CFFA}" destId="{E790D9E4-6A37-4164-B3DB-BC286B962E1A}" srcOrd="0" destOrd="0" presId="urn:microsoft.com/office/officeart/2009/3/layout/DescendingProcess"/>
    <dgm:cxn modelId="{CAA91BE4-3F0E-4B6B-AD8A-BB471743BFEC}" type="presOf" srcId="{9753B060-640F-4F9B-840D-F52CAC601506}" destId="{5D5069D9-1F40-4044-8011-F7C215D765F8}" srcOrd="0" destOrd="0" presId="urn:microsoft.com/office/officeart/2009/3/layout/DescendingProcess"/>
    <dgm:cxn modelId="{E1DCE6E6-050B-4202-87EB-4846EF0E5524}" type="presOf" srcId="{0E19979D-A185-400E-9C2C-A058EA49BDF8}" destId="{553AAB6D-8A85-43AC-A2ED-C78AF36E06A9}" srcOrd="0" destOrd="0" presId="urn:microsoft.com/office/officeart/2009/3/layout/DescendingProcess"/>
    <dgm:cxn modelId="{A21DCA07-56C4-4170-95EA-CAAFB1D3E11C}" srcId="{434373E4-AF17-46C4-B0D5-89887BF2CFFA}" destId="{ECBAB1F8-2CC6-4E61-BBCA-0B34B456B00B}" srcOrd="1" destOrd="0" parTransId="{3CD4138E-18D5-4B77-AFBE-7D6AB4F9B725}" sibTransId="{9753B060-640F-4F9B-840D-F52CAC601506}"/>
    <dgm:cxn modelId="{D30F20CA-637B-4712-BFD7-DBBC94AF6BF9}" srcId="{434373E4-AF17-46C4-B0D5-89887BF2CFFA}" destId="{0ACFF028-BA76-432C-969F-0C1C6942B612}" srcOrd="3" destOrd="0" parTransId="{D944540C-13CA-4A16-91BB-95D9EC0C7E34}" sibTransId="{26F9DDD0-2FB9-44E4-B4EF-642EA7639E71}"/>
    <dgm:cxn modelId="{E719025F-215F-4B0D-BBB9-62209C5617E9}" type="presOf" srcId="{2F2F96C0-9AE3-424F-8247-3893EA20254B}" destId="{62D95A94-F94E-4711-841D-1BE56B3819B4}" srcOrd="0" destOrd="0" presId="urn:microsoft.com/office/officeart/2009/3/layout/DescendingProcess"/>
    <dgm:cxn modelId="{0219FC36-8FA8-4509-96E5-AD3A0075653F}" type="presOf" srcId="{3E5CACF2-C39B-41B4-91F9-13CB086DF2D3}" destId="{5C8802A9-2326-462F-8081-C2D1345A0E1F}" srcOrd="0" destOrd="0" presId="urn:microsoft.com/office/officeart/2009/3/layout/DescendingProcess"/>
    <dgm:cxn modelId="{46B20000-C252-49C3-B9A5-03BC07C6AA61}" srcId="{434373E4-AF17-46C4-B0D5-89887BF2CFFA}" destId="{2F2F96C0-9AE3-424F-8247-3893EA20254B}" srcOrd="4" destOrd="0" parTransId="{AFD932E0-F3B0-453D-9BC4-7F9239824692}" sibTransId="{D3AF9291-4C43-4F96-A17A-26145FE1A7F7}"/>
    <dgm:cxn modelId="{B8070006-1319-4E9A-9AF0-79D4F3B41E9C}" type="presOf" srcId="{26F9DDD0-2FB9-44E4-B4EF-642EA7639E71}" destId="{3085E1C4-BAF6-4D21-B3FC-A3F1EB3E7EBD}" srcOrd="0" destOrd="0" presId="urn:microsoft.com/office/officeart/2009/3/layout/DescendingProcess"/>
    <dgm:cxn modelId="{40BEB308-C398-4ACC-B323-EFF3D3A0ED58}" type="presOf" srcId="{0ACFF028-BA76-432C-969F-0C1C6942B612}" destId="{2F1F39E1-89EF-4497-929D-BE7D62BFA162}" srcOrd="0" destOrd="0" presId="urn:microsoft.com/office/officeart/2009/3/layout/DescendingProcess"/>
    <dgm:cxn modelId="{043B1325-D1BC-4C28-AF88-975BCA5CE74B}" type="presOf" srcId="{F7B39470-FEBF-4F8B-AF17-A8295A6C3690}" destId="{56082661-03A4-461C-BFE5-3FCE16B6B76B}" srcOrd="0" destOrd="0" presId="urn:microsoft.com/office/officeart/2009/3/layout/DescendingProcess"/>
    <dgm:cxn modelId="{FA864B8C-A543-4C51-8F8A-52EF29A66927}" srcId="{434373E4-AF17-46C4-B0D5-89887BF2CFFA}" destId="{3E5CACF2-C39B-41B4-91F9-13CB086DF2D3}" srcOrd="2" destOrd="0" parTransId="{9B927E87-0144-4AC4-804C-4B73765F5597}" sibTransId="{F7B39470-FEBF-4F8B-AF17-A8295A6C3690}"/>
    <dgm:cxn modelId="{5391B057-5B29-412E-BF1A-6B7B12618BAB}" srcId="{434373E4-AF17-46C4-B0D5-89887BF2CFFA}" destId="{0E19979D-A185-400E-9C2C-A058EA49BDF8}" srcOrd="0" destOrd="0" parTransId="{17DF148E-2EE7-4690-AD10-003088373729}" sibTransId="{6B6188CE-7662-4276-A023-30E36DB673DB}"/>
    <dgm:cxn modelId="{9C7A00AD-093F-481E-A29B-B3A02B26D9AD}" type="presParOf" srcId="{E790D9E4-6A37-4164-B3DB-BC286B962E1A}" destId="{9611FE3E-0416-4AC9-AE01-6B47E280A80D}" srcOrd="0" destOrd="0" presId="urn:microsoft.com/office/officeart/2009/3/layout/DescendingProcess"/>
    <dgm:cxn modelId="{78BC0894-84EB-4F95-87D0-57E927551A33}" type="presParOf" srcId="{E790D9E4-6A37-4164-B3DB-BC286B962E1A}" destId="{553AAB6D-8A85-43AC-A2ED-C78AF36E06A9}" srcOrd="1" destOrd="0" presId="urn:microsoft.com/office/officeart/2009/3/layout/DescendingProcess"/>
    <dgm:cxn modelId="{014700D1-3A1C-4A91-92F7-14D291E1CD1C}" type="presParOf" srcId="{E790D9E4-6A37-4164-B3DB-BC286B962E1A}" destId="{1BD38427-FD9C-465F-8268-A07D54CFB92B}" srcOrd="2" destOrd="0" presId="urn:microsoft.com/office/officeart/2009/3/layout/DescendingProcess"/>
    <dgm:cxn modelId="{751761FF-CE43-4264-9C64-4E8A00B8B113}" type="presParOf" srcId="{E790D9E4-6A37-4164-B3DB-BC286B962E1A}" destId="{9604FD9C-5C2D-4B45-9999-DD9DE987E643}" srcOrd="3" destOrd="0" presId="urn:microsoft.com/office/officeart/2009/3/layout/DescendingProcess"/>
    <dgm:cxn modelId="{8518E5EC-4A3A-47E3-AB89-A87B296616AB}" type="presParOf" srcId="{9604FD9C-5C2D-4B45-9999-DD9DE987E643}" destId="{5D5069D9-1F40-4044-8011-F7C215D765F8}" srcOrd="0" destOrd="0" presId="urn:microsoft.com/office/officeart/2009/3/layout/DescendingProcess"/>
    <dgm:cxn modelId="{7659A142-A165-4E61-A2BD-0A913EB04AD3}" type="presParOf" srcId="{E790D9E4-6A37-4164-B3DB-BC286B962E1A}" destId="{5C8802A9-2326-462F-8081-C2D1345A0E1F}" srcOrd="4" destOrd="0" presId="urn:microsoft.com/office/officeart/2009/3/layout/DescendingProcess"/>
    <dgm:cxn modelId="{9778DEFC-BA67-4467-9BC2-5BC82D435D15}" type="presParOf" srcId="{E790D9E4-6A37-4164-B3DB-BC286B962E1A}" destId="{AAAC800C-9259-44B7-9DAB-3F8893B7D33B}" srcOrd="5" destOrd="0" presId="urn:microsoft.com/office/officeart/2009/3/layout/DescendingProcess"/>
    <dgm:cxn modelId="{6EA72881-F99A-41F6-9272-71E82064CF29}" type="presParOf" srcId="{AAAC800C-9259-44B7-9DAB-3F8893B7D33B}" destId="{56082661-03A4-461C-BFE5-3FCE16B6B76B}" srcOrd="0" destOrd="0" presId="urn:microsoft.com/office/officeart/2009/3/layout/DescendingProcess"/>
    <dgm:cxn modelId="{F4351B60-C494-4C81-97B3-7089C8994911}" type="presParOf" srcId="{E790D9E4-6A37-4164-B3DB-BC286B962E1A}" destId="{2F1F39E1-89EF-4497-929D-BE7D62BFA162}" srcOrd="6" destOrd="0" presId="urn:microsoft.com/office/officeart/2009/3/layout/DescendingProcess"/>
    <dgm:cxn modelId="{E8C01FC8-7AD5-47D9-811E-E3067402E284}" type="presParOf" srcId="{E790D9E4-6A37-4164-B3DB-BC286B962E1A}" destId="{B392D506-11DB-43F3-A40F-DD98767F1905}" srcOrd="7" destOrd="0" presId="urn:microsoft.com/office/officeart/2009/3/layout/DescendingProcess"/>
    <dgm:cxn modelId="{D32ED3BF-AA80-4104-AE9F-FD8C1A0B167A}" type="presParOf" srcId="{B392D506-11DB-43F3-A40F-DD98767F1905}" destId="{3085E1C4-BAF6-4D21-B3FC-A3F1EB3E7EBD}" srcOrd="0" destOrd="0" presId="urn:microsoft.com/office/officeart/2009/3/layout/DescendingProcess"/>
    <dgm:cxn modelId="{39590914-98FC-4F55-957E-3E73E0CB22E1}" type="presParOf" srcId="{E790D9E4-6A37-4164-B3DB-BC286B962E1A}" destId="{62D95A94-F94E-4711-841D-1BE56B3819B4}"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1F981-6C8F-4FBE-904E-7BF06F224310}">
      <dsp:nvSpPr>
        <dsp:cNvPr id="0" name=""/>
        <dsp:cNvSpPr/>
      </dsp:nvSpPr>
      <dsp:spPr>
        <a:xfrm>
          <a:off x="351109" y="1562449"/>
          <a:ext cx="1284861" cy="1284861"/>
        </a:xfrm>
        <a:prstGeom prst="donut">
          <a:avLst>
            <a:gd name="adj" fmla="val 2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6A04980-594A-4416-8C6E-8731996457C0}">
      <dsp:nvSpPr>
        <dsp:cNvPr id="0" name=""/>
        <dsp:cNvSpPr/>
      </dsp:nvSpPr>
      <dsp:spPr>
        <a:xfrm rot="17700000">
          <a:off x="884368" y="506749"/>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kern="1200" dirty="0" smtClean="0">
              <a:solidFill>
                <a:srgbClr val="FF0000"/>
              </a:solidFill>
            </a:rPr>
            <a:t>International Traffic in Arms Regulations</a:t>
          </a:r>
          <a:endParaRPr lang="en-US" sz="1800" kern="1200" dirty="0">
            <a:solidFill>
              <a:srgbClr val="FF0000"/>
            </a:solidFill>
          </a:endParaRPr>
        </a:p>
      </dsp:txBody>
      <dsp:txXfrm>
        <a:off x="884368" y="506749"/>
        <a:ext cx="1597226" cy="769739"/>
      </dsp:txXfrm>
    </dsp:sp>
    <dsp:sp modelId="{683FC7FA-37F0-4CF0-892D-6D2155A1AAE6}">
      <dsp:nvSpPr>
        <dsp:cNvPr id="0" name=""/>
        <dsp:cNvSpPr/>
      </dsp:nvSpPr>
      <dsp:spPr>
        <a:xfrm>
          <a:off x="2166597" y="1562449"/>
          <a:ext cx="1284861" cy="1284861"/>
        </a:xfrm>
        <a:prstGeom prst="donut">
          <a:avLst>
            <a:gd name="adj" fmla="val 2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95AE2804-B975-45B2-9899-20666AA938CB}">
      <dsp:nvSpPr>
        <dsp:cNvPr id="0" name=""/>
        <dsp:cNvSpPr/>
      </dsp:nvSpPr>
      <dsp:spPr>
        <a:xfrm rot="17700000">
          <a:off x="2596863" y="501572"/>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kern="1200" dirty="0" smtClean="0">
              <a:solidFill>
                <a:srgbClr val="FF0000"/>
              </a:solidFill>
            </a:rPr>
            <a:t>Export Administration Regulations</a:t>
          </a:r>
          <a:endParaRPr lang="en-US" sz="1800" kern="1200" dirty="0">
            <a:solidFill>
              <a:srgbClr val="FF0000"/>
            </a:solidFill>
          </a:endParaRPr>
        </a:p>
      </dsp:txBody>
      <dsp:txXfrm>
        <a:off x="2596863" y="501572"/>
        <a:ext cx="1597226" cy="769739"/>
      </dsp:txXfrm>
    </dsp:sp>
    <dsp:sp modelId="{BD050B8B-868C-49CA-BAC9-D4239A121F62}">
      <dsp:nvSpPr>
        <dsp:cNvPr id="0" name=""/>
        <dsp:cNvSpPr/>
      </dsp:nvSpPr>
      <dsp:spPr>
        <a:xfrm>
          <a:off x="3989242" y="1548997"/>
          <a:ext cx="1284861" cy="1284861"/>
        </a:xfrm>
        <a:prstGeom prst="donut">
          <a:avLst>
            <a:gd name="adj" fmla="val 2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D3D38997-F4AA-4FCF-BDEA-7D3907609FBB}">
      <dsp:nvSpPr>
        <dsp:cNvPr id="0" name=""/>
        <dsp:cNvSpPr/>
      </dsp:nvSpPr>
      <dsp:spPr>
        <a:xfrm rot="17700000">
          <a:off x="4441970" y="501572"/>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kern="1200" dirty="0" smtClean="0">
              <a:solidFill>
                <a:srgbClr val="FF0000"/>
              </a:solidFill>
            </a:rPr>
            <a:t>Foreign Asset Control Regulations</a:t>
          </a:r>
          <a:endParaRPr lang="en-US" sz="1800" kern="1200" dirty="0">
            <a:solidFill>
              <a:srgbClr val="FF0000"/>
            </a:solidFill>
          </a:endParaRPr>
        </a:p>
      </dsp:txBody>
      <dsp:txXfrm>
        <a:off x="4441970" y="501572"/>
        <a:ext cx="1597226" cy="769739"/>
      </dsp:txXfrm>
    </dsp:sp>
    <dsp:sp modelId="{E5F5D955-6BD7-4D5C-9395-B9D594BD3742}">
      <dsp:nvSpPr>
        <dsp:cNvPr id="0" name=""/>
        <dsp:cNvSpPr/>
      </dsp:nvSpPr>
      <dsp:spPr>
        <a:xfrm>
          <a:off x="6410055" y="1572510"/>
          <a:ext cx="1284861" cy="1284861"/>
        </a:xfrm>
        <a:prstGeom prst="donut">
          <a:avLst>
            <a:gd name="adj" fmla="val 2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CBEE79E9-6CC2-44B0-8E78-C554C6EBF074}">
      <dsp:nvSpPr>
        <dsp:cNvPr id="0" name=""/>
        <dsp:cNvSpPr/>
      </dsp:nvSpPr>
      <dsp:spPr>
        <a:xfrm rot="17700000">
          <a:off x="6772633" y="501572"/>
          <a:ext cx="1597226" cy="769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kern="1200" dirty="0" smtClean="0">
              <a:solidFill>
                <a:srgbClr val="FF0000"/>
              </a:solidFill>
            </a:rPr>
            <a:t>Department of Energy &amp; NRC</a:t>
          </a:r>
          <a:endParaRPr lang="en-US" sz="1800" kern="1200" dirty="0">
            <a:solidFill>
              <a:srgbClr val="FF0000"/>
            </a:solidFill>
          </a:endParaRPr>
        </a:p>
      </dsp:txBody>
      <dsp:txXfrm>
        <a:off x="6772633" y="501572"/>
        <a:ext cx="1597226" cy="7697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EXPORT Control</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ABC313F-7245-4623-BB7B-B9B01720068F}" type="datetimeFigureOut">
              <a:rPr lang="en-US" smtClean="0"/>
              <a:t>10/23/2013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Office of Research &amp; Commercialization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D96367C-4563-4C54-BADA-17E0FE60F1D5}" type="slidenum">
              <a:rPr lang="en-US" smtClean="0"/>
              <a:t>‹#›</a:t>
            </a:fld>
            <a:endParaRPr lang="en-US"/>
          </a:p>
        </p:txBody>
      </p:sp>
    </p:spTree>
    <p:extLst>
      <p:ext uri="{BB962C8B-B14F-4D97-AF65-F5344CB8AC3E}">
        <p14:creationId xmlns:p14="http://schemas.microsoft.com/office/powerpoint/2010/main" val="3507864644"/>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EXPORT Control</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463F2F-4721-4565-9C3B-873FF73EF75D}" type="datetimeFigureOut">
              <a:rPr lang="en-US" smtClean="0"/>
              <a:t>10/23/2013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Office of Research &amp; Commercialization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A495AD-CCE5-49EF-A3A6-A829D49919A2}" type="slidenum">
              <a:rPr lang="en-US" smtClean="0"/>
              <a:t>‹#›</a:t>
            </a:fld>
            <a:endParaRPr lang="en-US"/>
          </a:p>
        </p:txBody>
      </p:sp>
    </p:spTree>
    <p:extLst>
      <p:ext uri="{BB962C8B-B14F-4D97-AF65-F5344CB8AC3E}">
        <p14:creationId xmlns:p14="http://schemas.microsoft.com/office/powerpoint/2010/main" val="354397387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a:t>
            </a:fld>
            <a:endParaRPr lang="en-US"/>
          </a:p>
        </p:txBody>
      </p:sp>
      <p:sp>
        <p:nvSpPr>
          <p:cNvPr id="5" name="Date Placeholder 4"/>
          <p:cNvSpPr>
            <a:spLocks noGrp="1"/>
          </p:cNvSpPr>
          <p:nvPr>
            <p:ph type="dt" idx="11"/>
          </p:nvPr>
        </p:nvSpPr>
        <p:spPr/>
        <p:txBody>
          <a:bodyPr/>
          <a:lstStyle/>
          <a:p>
            <a:fld id="{69DBC81B-79B6-4003-ACB2-332A297A29D2}"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460701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10</a:t>
            </a:fld>
            <a:endParaRPr lang="en-US"/>
          </a:p>
        </p:txBody>
      </p:sp>
      <p:sp>
        <p:nvSpPr>
          <p:cNvPr id="5" name="Date Placeholder 4"/>
          <p:cNvSpPr>
            <a:spLocks noGrp="1"/>
          </p:cNvSpPr>
          <p:nvPr>
            <p:ph type="dt" idx="11"/>
          </p:nvPr>
        </p:nvSpPr>
        <p:spPr/>
        <p:txBody>
          <a:bodyPr/>
          <a:lstStyle/>
          <a:p>
            <a:fld id="{44AC52DB-B7E6-41F6-ADBB-875E6E7ED9D0}"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456690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11</a:t>
            </a:fld>
            <a:endParaRPr lang="en-US"/>
          </a:p>
        </p:txBody>
      </p:sp>
      <p:sp>
        <p:nvSpPr>
          <p:cNvPr id="5" name="Date Placeholder 4"/>
          <p:cNvSpPr>
            <a:spLocks noGrp="1"/>
          </p:cNvSpPr>
          <p:nvPr>
            <p:ph type="dt" idx="11"/>
          </p:nvPr>
        </p:nvSpPr>
        <p:spPr/>
        <p:txBody>
          <a:bodyPr/>
          <a:lstStyle/>
          <a:p>
            <a:fld id="{408CC058-B669-4C6C-9C9C-4F7AB193A355}"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93084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12</a:t>
            </a:fld>
            <a:endParaRPr lang="en-US"/>
          </a:p>
        </p:txBody>
      </p:sp>
      <p:sp>
        <p:nvSpPr>
          <p:cNvPr id="5" name="Date Placeholder 4"/>
          <p:cNvSpPr>
            <a:spLocks noGrp="1"/>
          </p:cNvSpPr>
          <p:nvPr>
            <p:ph type="dt" idx="11"/>
          </p:nvPr>
        </p:nvSpPr>
        <p:spPr/>
        <p:txBody>
          <a:bodyPr/>
          <a:lstStyle/>
          <a:p>
            <a:fld id="{9FBE8788-2CD6-4D04-B234-25A6A336E4E7}"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647084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Proposed definition clarifies that </a:t>
            </a:r>
          </a:p>
          <a:p>
            <a:r>
              <a:rPr lang="en-US" dirty="0"/>
              <a:t>the inclusion of defense articles in the conduct of research does not preclude the outcomes of the research from potentially qualifying as FR (2) </a:t>
            </a:r>
          </a:p>
          <a:p>
            <a:endParaRPr lang="en-US" dirty="0"/>
          </a:p>
          <a:p>
            <a:r>
              <a:rPr lang="en-US" dirty="0"/>
              <a:t>That said, if the output is restricted, the conduct is restricted as well. </a:t>
            </a:r>
          </a:p>
          <a:p>
            <a:endParaRPr lang="en-US" dirty="0"/>
          </a:p>
        </p:txBody>
      </p:sp>
      <p:sp>
        <p:nvSpPr>
          <p:cNvPr id="4" name="Slide Number Placeholder 3"/>
          <p:cNvSpPr>
            <a:spLocks noGrp="1"/>
          </p:cNvSpPr>
          <p:nvPr>
            <p:ph type="sldNum" sz="quarter" idx="10"/>
          </p:nvPr>
        </p:nvSpPr>
        <p:spPr/>
        <p:txBody>
          <a:bodyPr/>
          <a:lstStyle/>
          <a:p>
            <a:pPr>
              <a:defRPr/>
            </a:pPr>
            <a:fld id="{9193389A-0A20-46D6-ABFE-DBEB3900ADCF}" type="slidenum">
              <a:rPr lang="en-US" smtClean="0"/>
              <a:pPr>
                <a:defRPr/>
              </a:pPr>
              <a:t>13</a:t>
            </a:fld>
            <a:endParaRPr lang="en-US"/>
          </a:p>
        </p:txBody>
      </p:sp>
      <p:sp>
        <p:nvSpPr>
          <p:cNvPr id="5" name="Date Placeholder 4"/>
          <p:cNvSpPr>
            <a:spLocks noGrp="1"/>
          </p:cNvSpPr>
          <p:nvPr>
            <p:ph type="dt" idx="11"/>
          </p:nvPr>
        </p:nvSpPr>
        <p:spPr/>
        <p:txBody>
          <a:bodyPr/>
          <a:lstStyle/>
          <a:p>
            <a:fld id="{2B600D2E-9F7D-4E95-BA2A-DF7BFA8072A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149500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14</a:t>
            </a:fld>
            <a:endParaRPr lang="en-US"/>
          </a:p>
        </p:txBody>
      </p:sp>
      <p:sp>
        <p:nvSpPr>
          <p:cNvPr id="5" name="Date Placeholder 4"/>
          <p:cNvSpPr>
            <a:spLocks noGrp="1"/>
          </p:cNvSpPr>
          <p:nvPr>
            <p:ph type="dt" idx="11"/>
          </p:nvPr>
        </p:nvSpPr>
        <p:spPr/>
        <p:txBody>
          <a:bodyPr/>
          <a:lstStyle/>
          <a:p>
            <a:fld id="{F54CB1A1-B80F-4DC7-91BB-24A95B48F46D}"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326858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Review for Red Flags (Comprehensive 		Review Table)</a:t>
            </a:r>
          </a:p>
          <a:p>
            <a:r>
              <a:rPr lang="en-US" dirty="0" smtClean="0"/>
              <a:t>Step 2. 	Upload &amp; Complete EC form</a:t>
            </a:r>
          </a:p>
          <a:p>
            <a:r>
              <a:rPr lang="en-US" dirty="0" smtClean="0"/>
              <a:t>Step 3. 	Inform Researchers (PI &amp; Co-PI’s)</a:t>
            </a:r>
          </a:p>
          <a:p>
            <a:r>
              <a:rPr lang="en-US" dirty="0" smtClean="0"/>
              <a:t>Step 4. 	Scope and Negotiate UCF work share</a:t>
            </a:r>
          </a:p>
          <a:p>
            <a:r>
              <a:rPr lang="en-US" dirty="0" smtClean="0"/>
              <a:t>Step 5. 	Complete the paperwork &amp; inform 		Export Controls &amp; put into ARGIS</a:t>
            </a:r>
          </a:p>
          <a:p>
            <a:endParaRPr lang="en-US" dirty="0" smtClean="0"/>
          </a:p>
        </p:txBody>
      </p:sp>
      <p:sp>
        <p:nvSpPr>
          <p:cNvPr id="4" name="Slide Number Placeholder 3"/>
          <p:cNvSpPr>
            <a:spLocks noGrp="1"/>
          </p:cNvSpPr>
          <p:nvPr>
            <p:ph type="sldNum" sz="quarter" idx="10"/>
          </p:nvPr>
        </p:nvSpPr>
        <p:spPr/>
        <p:txBody>
          <a:bodyPr/>
          <a:lstStyle/>
          <a:p>
            <a:fld id="{E8A495AD-CCE5-49EF-A3A6-A829D49919A2}" type="slidenum">
              <a:rPr lang="en-US" smtClean="0"/>
              <a:t>15</a:t>
            </a:fld>
            <a:endParaRPr lang="en-US"/>
          </a:p>
        </p:txBody>
      </p:sp>
      <p:sp>
        <p:nvSpPr>
          <p:cNvPr id="5" name="Date Placeholder 4"/>
          <p:cNvSpPr>
            <a:spLocks noGrp="1"/>
          </p:cNvSpPr>
          <p:nvPr>
            <p:ph type="dt" idx="11"/>
          </p:nvPr>
        </p:nvSpPr>
        <p:spPr/>
        <p:txBody>
          <a:bodyPr/>
          <a:lstStyle/>
          <a:p>
            <a:fld id="{401384BA-4D7F-4041-991E-13E2CB218170}"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650821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16</a:t>
            </a:fld>
            <a:endParaRPr lang="en-US"/>
          </a:p>
        </p:txBody>
      </p:sp>
      <p:sp>
        <p:nvSpPr>
          <p:cNvPr id="5" name="Date Placeholder 4"/>
          <p:cNvSpPr>
            <a:spLocks noGrp="1"/>
          </p:cNvSpPr>
          <p:nvPr>
            <p:ph type="dt" idx="11"/>
          </p:nvPr>
        </p:nvSpPr>
        <p:spPr/>
        <p:txBody>
          <a:bodyPr/>
          <a:lstStyle/>
          <a:p>
            <a:fld id="{B00538B8-F8F3-4A3C-BA41-47EA4355AB48}"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726400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17</a:t>
            </a:fld>
            <a:endParaRPr lang="en-US"/>
          </a:p>
        </p:txBody>
      </p:sp>
      <p:sp>
        <p:nvSpPr>
          <p:cNvPr id="5" name="Date Placeholder 4"/>
          <p:cNvSpPr>
            <a:spLocks noGrp="1"/>
          </p:cNvSpPr>
          <p:nvPr>
            <p:ph type="dt" idx="11"/>
          </p:nvPr>
        </p:nvSpPr>
        <p:spPr/>
        <p:txBody>
          <a:bodyPr/>
          <a:lstStyle/>
          <a:p>
            <a:fld id="{FE8841FD-EDA0-40DC-A3AE-155ECC2E744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853254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18</a:t>
            </a:fld>
            <a:endParaRPr lang="en-US"/>
          </a:p>
        </p:txBody>
      </p:sp>
      <p:sp>
        <p:nvSpPr>
          <p:cNvPr id="5" name="Date Placeholder 4"/>
          <p:cNvSpPr>
            <a:spLocks noGrp="1"/>
          </p:cNvSpPr>
          <p:nvPr>
            <p:ph type="dt" idx="11"/>
          </p:nvPr>
        </p:nvSpPr>
        <p:spPr/>
        <p:txBody>
          <a:bodyPr/>
          <a:lstStyle/>
          <a:p>
            <a:fld id="{0AB14F46-D725-47DF-B0A3-8CAC94D7DF5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964234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19</a:t>
            </a:fld>
            <a:endParaRPr lang="en-US"/>
          </a:p>
        </p:txBody>
      </p:sp>
      <p:sp>
        <p:nvSpPr>
          <p:cNvPr id="5" name="Date Placeholder 4"/>
          <p:cNvSpPr>
            <a:spLocks noGrp="1"/>
          </p:cNvSpPr>
          <p:nvPr>
            <p:ph type="dt" idx="11"/>
          </p:nvPr>
        </p:nvSpPr>
        <p:spPr/>
        <p:txBody>
          <a:bodyPr/>
          <a:lstStyle/>
          <a:p>
            <a:fld id="{24BAF25B-3239-4479-A1DC-7C49589115A0}"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093493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a:t>
            </a:fld>
            <a:endParaRPr lang="en-US"/>
          </a:p>
        </p:txBody>
      </p:sp>
      <p:sp>
        <p:nvSpPr>
          <p:cNvPr id="5" name="Date Placeholder 4"/>
          <p:cNvSpPr>
            <a:spLocks noGrp="1"/>
          </p:cNvSpPr>
          <p:nvPr>
            <p:ph type="dt" idx="11"/>
          </p:nvPr>
        </p:nvSpPr>
        <p:spPr/>
        <p:txBody>
          <a:bodyPr/>
          <a:lstStyle/>
          <a:p>
            <a:fld id="{60CD795A-A51B-4D4F-9648-AB3FFEED726E}"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40947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20</a:t>
            </a:fld>
            <a:endParaRPr lang="en-US"/>
          </a:p>
        </p:txBody>
      </p:sp>
      <p:sp>
        <p:nvSpPr>
          <p:cNvPr id="5" name="Date Placeholder 4"/>
          <p:cNvSpPr>
            <a:spLocks noGrp="1"/>
          </p:cNvSpPr>
          <p:nvPr>
            <p:ph type="dt" idx="11"/>
          </p:nvPr>
        </p:nvSpPr>
        <p:spPr/>
        <p:txBody>
          <a:bodyPr/>
          <a:lstStyle/>
          <a:p>
            <a:fld id="{5066643A-0BDC-46A8-AC6A-97928643BAFF}"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78026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21</a:t>
            </a:fld>
            <a:endParaRPr lang="en-US"/>
          </a:p>
        </p:txBody>
      </p:sp>
      <p:sp>
        <p:nvSpPr>
          <p:cNvPr id="5" name="Date Placeholder 4"/>
          <p:cNvSpPr>
            <a:spLocks noGrp="1"/>
          </p:cNvSpPr>
          <p:nvPr>
            <p:ph type="dt" idx="11"/>
          </p:nvPr>
        </p:nvSpPr>
        <p:spPr/>
        <p:txBody>
          <a:bodyPr/>
          <a:lstStyle/>
          <a:p>
            <a:fld id="{8C7202EF-B59A-4F18-83A9-70AC4D3D3F2A}"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273781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22</a:t>
            </a:fld>
            <a:endParaRPr lang="en-US"/>
          </a:p>
        </p:txBody>
      </p:sp>
      <p:sp>
        <p:nvSpPr>
          <p:cNvPr id="5" name="Date Placeholder 4"/>
          <p:cNvSpPr>
            <a:spLocks noGrp="1"/>
          </p:cNvSpPr>
          <p:nvPr>
            <p:ph type="dt" idx="11"/>
          </p:nvPr>
        </p:nvSpPr>
        <p:spPr/>
        <p:txBody>
          <a:bodyPr/>
          <a:lstStyle/>
          <a:p>
            <a:fld id="{B30BEBB4-6B23-48CF-A18F-ACE5F386B5E4}"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515780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23</a:t>
            </a:fld>
            <a:endParaRPr lang="en-US"/>
          </a:p>
        </p:txBody>
      </p:sp>
      <p:sp>
        <p:nvSpPr>
          <p:cNvPr id="5" name="Date Placeholder 4"/>
          <p:cNvSpPr>
            <a:spLocks noGrp="1"/>
          </p:cNvSpPr>
          <p:nvPr>
            <p:ph type="dt" idx="11"/>
          </p:nvPr>
        </p:nvSpPr>
        <p:spPr/>
        <p:txBody>
          <a:bodyPr/>
          <a:lstStyle/>
          <a:p>
            <a:fld id="{E7A6A79C-503E-4B25-A825-00BEFFF47311}"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0174236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24</a:t>
            </a:fld>
            <a:endParaRPr lang="en-US"/>
          </a:p>
        </p:txBody>
      </p:sp>
      <p:sp>
        <p:nvSpPr>
          <p:cNvPr id="5" name="Date Placeholder 4"/>
          <p:cNvSpPr>
            <a:spLocks noGrp="1"/>
          </p:cNvSpPr>
          <p:nvPr>
            <p:ph type="dt" idx="11"/>
          </p:nvPr>
        </p:nvSpPr>
        <p:spPr/>
        <p:txBody>
          <a:bodyPr/>
          <a:lstStyle/>
          <a:p>
            <a:fld id="{8E8AB597-5C75-4697-9AEE-92118CFE44DD}"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675000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25</a:t>
            </a:fld>
            <a:endParaRPr lang="en-US"/>
          </a:p>
        </p:txBody>
      </p:sp>
      <p:sp>
        <p:nvSpPr>
          <p:cNvPr id="5" name="Date Placeholder 4"/>
          <p:cNvSpPr>
            <a:spLocks noGrp="1"/>
          </p:cNvSpPr>
          <p:nvPr>
            <p:ph type="dt" idx="11"/>
          </p:nvPr>
        </p:nvSpPr>
        <p:spPr/>
        <p:txBody>
          <a:bodyPr/>
          <a:lstStyle/>
          <a:p>
            <a:fld id="{72CB51F1-2415-4F71-9B4D-39A1216C6FD1}"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914554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26</a:t>
            </a:fld>
            <a:endParaRPr lang="en-US"/>
          </a:p>
        </p:txBody>
      </p:sp>
      <p:sp>
        <p:nvSpPr>
          <p:cNvPr id="5" name="Date Placeholder 4"/>
          <p:cNvSpPr>
            <a:spLocks noGrp="1"/>
          </p:cNvSpPr>
          <p:nvPr>
            <p:ph type="dt" idx="11"/>
          </p:nvPr>
        </p:nvSpPr>
        <p:spPr/>
        <p:txBody>
          <a:bodyPr/>
          <a:lstStyle/>
          <a:p>
            <a:fld id="{1263E860-9E2D-47BD-A4E0-90E3E4BD8B5E}"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804819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27</a:t>
            </a:fld>
            <a:endParaRPr lang="en-US"/>
          </a:p>
        </p:txBody>
      </p:sp>
      <p:sp>
        <p:nvSpPr>
          <p:cNvPr id="5" name="Date Placeholder 4"/>
          <p:cNvSpPr>
            <a:spLocks noGrp="1"/>
          </p:cNvSpPr>
          <p:nvPr>
            <p:ph type="dt" idx="11"/>
          </p:nvPr>
        </p:nvSpPr>
        <p:spPr/>
        <p:txBody>
          <a:bodyPr/>
          <a:lstStyle/>
          <a:p>
            <a:fld id="{FA24FBF6-E832-453E-8C7B-0B0B02FFE917}"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939592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28</a:t>
            </a:fld>
            <a:endParaRPr lang="en-US"/>
          </a:p>
        </p:txBody>
      </p:sp>
      <p:sp>
        <p:nvSpPr>
          <p:cNvPr id="5" name="Date Placeholder 4"/>
          <p:cNvSpPr>
            <a:spLocks noGrp="1"/>
          </p:cNvSpPr>
          <p:nvPr>
            <p:ph type="dt" idx="11"/>
          </p:nvPr>
        </p:nvSpPr>
        <p:spPr/>
        <p:txBody>
          <a:bodyPr/>
          <a:lstStyle/>
          <a:p>
            <a:fld id="{3E473ACB-CDD6-4E6E-BF61-9FC2D07FE5A1}"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546422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29</a:t>
            </a:fld>
            <a:endParaRPr lang="en-US"/>
          </a:p>
        </p:txBody>
      </p:sp>
      <p:sp>
        <p:nvSpPr>
          <p:cNvPr id="5" name="Date Placeholder 4"/>
          <p:cNvSpPr>
            <a:spLocks noGrp="1"/>
          </p:cNvSpPr>
          <p:nvPr>
            <p:ph type="dt" idx="11"/>
          </p:nvPr>
        </p:nvSpPr>
        <p:spPr/>
        <p:txBody>
          <a:bodyPr/>
          <a:lstStyle/>
          <a:p>
            <a:fld id="{0D986946-17F3-414B-A68E-AEB1EC34251A}"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289721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a:t>
            </a:fld>
            <a:endParaRPr lang="en-US"/>
          </a:p>
        </p:txBody>
      </p:sp>
      <p:sp>
        <p:nvSpPr>
          <p:cNvPr id="5" name="Date Placeholder 4"/>
          <p:cNvSpPr>
            <a:spLocks noGrp="1"/>
          </p:cNvSpPr>
          <p:nvPr>
            <p:ph type="dt" idx="11"/>
          </p:nvPr>
        </p:nvSpPr>
        <p:spPr/>
        <p:txBody>
          <a:bodyPr/>
          <a:lstStyle/>
          <a:p>
            <a:fld id="{31687BDA-4F70-4B13-8050-317EE27CC8B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067413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30</a:t>
            </a:fld>
            <a:endParaRPr lang="en-US"/>
          </a:p>
        </p:txBody>
      </p:sp>
      <p:sp>
        <p:nvSpPr>
          <p:cNvPr id="5" name="Date Placeholder 4"/>
          <p:cNvSpPr>
            <a:spLocks noGrp="1"/>
          </p:cNvSpPr>
          <p:nvPr>
            <p:ph type="dt" idx="11"/>
          </p:nvPr>
        </p:nvSpPr>
        <p:spPr/>
        <p:txBody>
          <a:bodyPr/>
          <a:lstStyle/>
          <a:p>
            <a:fld id="{88D872D9-2A1A-4F85-ACA3-48844F36A8E4}"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089840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31</a:t>
            </a:fld>
            <a:endParaRPr lang="en-US"/>
          </a:p>
        </p:txBody>
      </p:sp>
      <p:sp>
        <p:nvSpPr>
          <p:cNvPr id="5" name="Date Placeholder 4"/>
          <p:cNvSpPr>
            <a:spLocks noGrp="1"/>
          </p:cNvSpPr>
          <p:nvPr>
            <p:ph type="dt" idx="11"/>
          </p:nvPr>
        </p:nvSpPr>
        <p:spPr/>
        <p:txBody>
          <a:bodyPr/>
          <a:lstStyle/>
          <a:p>
            <a:fld id="{63289C7F-922F-4A81-83C5-078628CA2BA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810220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32</a:t>
            </a:fld>
            <a:endParaRPr lang="en-US"/>
          </a:p>
        </p:txBody>
      </p:sp>
      <p:sp>
        <p:nvSpPr>
          <p:cNvPr id="5" name="Date Placeholder 4"/>
          <p:cNvSpPr>
            <a:spLocks noGrp="1"/>
          </p:cNvSpPr>
          <p:nvPr>
            <p:ph type="dt" idx="11"/>
          </p:nvPr>
        </p:nvSpPr>
        <p:spPr/>
        <p:txBody>
          <a:bodyPr/>
          <a:lstStyle/>
          <a:p>
            <a:fld id="{FE9FFE5D-429D-485B-B6D9-432631B7B020}"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0922819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33</a:t>
            </a:fld>
            <a:endParaRPr lang="en-US"/>
          </a:p>
        </p:txBody>
      </p:sp>
      <p:sp>
        <p:nvSpPr>
          <p:cNvPr id="5" name="Date Placeholder 4"/>
          <p:cNvSpPr>
            <a:spLocks noGrp="1"/>
          </p:cNvSpPr>
          <p:nvPr>
            <p:ph type="dt" idx="11"/>
          </p:nvPr>
        </p:nvSpPr>
        <p:spPr/>
        <p:txBody>
          <a:bodyPr/>
          <a:lstStyle/>
          <a:p>
            <a:fld id="{9BE272A9-D9EA-41ED-9F02-0A2FFFA911A0}"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7206392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“6.1,” “6.2” and “6.3” categories are often grouped together as “Science and Technology” . . . .  This category includes basic research, applied research and advanced technology development.  These programs contribute to a broad knowledge base with potential applications to a wide variety of military as well as civilian uses.  S&amp;T is separate from the “6.4 and higher categories, which are focused on the development and testing of specific weapons systems.  Nearly all DoD support for R&amp;D at colleges and universities comes from the S&amp;T accounts.</a:t>
            </a:r>
          </a:p>
        </p:txBody>
      </p:sp>
      <p:sp>
        <p:nvSpPr>
          <p:cNvPr id="4" name="Slide Number Placeholder 3"/>
          <p:cNvSpPr>
            <a:spLocks noGrp="1"/>
          </p:cNvSpPr>
          <p:nvPr>
            <p:ph type="sldNum" sz="quarter" idx="10"/>
          </p:nvPr>
        </p:nvSpPr>
        <p:spPr/>
        <p:txBody>
          <a:bodyPr/>
          <a:lstStyle/>
          <a:p>
            <a:fld id="{E8A495AD-CCE5-49EF-A3A6-A829D49919A2}" type="slidenum">
              <a:rPr lang="en-US" smtClean="0"/>
              <a:t>34</a:t>
            </a:fld>
            <a:endParaRPr lang="en-US"/>
          </a:p>
        </p:txBody>
      </p:sp>
      <p:sp>
        <p:nvSpPr>
          <p:cNvPr id="5" name="Date Placeholder 4"/>
          <p:cNvSpPr>
            <a:spLocks noGrp="1"/>
          </p:cNvSpPr>
          <p:nvPr>
            <p:ph type="dt" idx="11"/>
          </p:nvPr>
        </p:nvSpPr>
        <p:spPr/>
        <p:txBody>
          <a:bodyPr/>
          <a:lstStyle/>
          <a:p>
            <a:fld id="{7231792C-725E-4F22-A791-0F0996D48B7A}"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05862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35</a:t>
            </a:fld>
            <a:endParaRPr lang="en-US"/>
          </a:p>
        </p:txBody>
      </p:sp>
      <p:sp>
        <p:nvSpPr>
          <p:cNvPr id="5" name="Date Placeholder 4"/>
          <p:cNvSpPr>
            <a:spLocks noGrp="1"/>
          </p:cNvSpPr>
          <p:nvPr>
            <p:ph type="dt" idx="11"/>
          </p:nvPr>
        </p:nvSpPr>
        <p:spPr/>
        <p:txBody>
          <a:bodyPr/>
          <a:lstStyle/>
          <a:p>
            <a:fld id="{17BC0390-DC20-4F4C-B74F-E409F87DD083}"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1488051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36</a:t>
            </a:fld>
            <a:endParaRPr lang="en-US"/>
          </a:p>
        </p:txBody>
      </p:sp>
      <p:sp>
        <p:nvSpPr>
          <p:cNvPr id="5" name="Date Placeholder 4"/>
          <p:cNvSpPr>
            <a:spLocks noGrp="1"/>
          </p:cNvSpPr>
          <p:nvPr>
            <p:ph type="dt" idx="11"/>
          </p:nvPr>
        </p:nvSpPr>
        <p:spPr/>
        <p:txBody>
          <a:bodyPr/>
          <a:lstStyle/>
          <a:p>
            <a:fld id="{B73923A1-A2AB-4C4C-B4F6-6F58C84995C3}"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090481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37</a:t>
            </a:fld>
            <a:endParaRPr lang="en-US"/>
          </a:p>
        </p:txBody>
      </p:sp>
      <p:sp>
        <p:nvSpPr>
          <p:cNvPr id="5" name="Date Placeholder 4"/>
          <p:cNvSpPr>
            <a:spLocks noGrp="1"/>
          </p:cNvSpPr>
          <p:nvPr>
            <p:ph type="dt" idx="11"/>
          </p:nvPr>
        </p:nvSpPr>
        <p:spPr/>
        <p:txBody>
          <a:bodyPr/>
          <a:lstStyle/>
          <a:p>
            <a:fld id="{8B8C213A-506A-40E0-A17B-486D1869EC0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13291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38</a:t>
            </a:fld>
            <a:endParaRPr lang="en-US"/>
          </a:p>
        </p:txBody>
      </p:sp>
      <p:sp>
        <p:nvSpPr>
          <p:cNvPr id="5" name="Date Placeholder 4"/>
          <p:cNvSpPr>
            <a:spLocks noGrp="1"/>
          </p:cNvSpPr>
          <p:nvPr>
            <p:ph type="dt" idx="11"/>
          </p:nvPr>
        </p:nvSpPr>
        <p:spPr/>
        <p:txBody>
          <a:bodyPr/>
          <a:lstStyle/>
          <a:p>
            <a:fld id="{5A336141-5C4A-4004-AF15-6A58F3A9EB46}"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038524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39</a:t>
            </a:fld>
            <a:endParaRPr lang="en-US"/>
          </a:p>
        </p:txBody>
      </p:sp>
      <p:sp>
        <p:nvSpPr>
          <p:cNvPr id="5" name="Date Placeholder 4"/>
          <p:cNvSpPr>
            <a:spLocks noGrp="1"/>
          </p:cNvSpPr>
          <p:nvPr>
            <p:ph type="dt" idx="11"/>
          </p:nvPr>
        </p:nvSpPr>
        <p:spPr/>
        <p:txBody>
          <a:bodyPr/>
          <a:lstStyle/>
          <a:p>
            <a:fld id="{4AB36569-17A8-42F1-8E15-4C9FFC6C2092}"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3717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a:t>
            </a:fld>
            <a:endParaRPr lang="en-US"/>
          </a:p>
        </p:txBody>
      </p:sp>
      <p:sp>
        <p:nvSpPr>
          <p:cNvPr id="5" name="Date Placeholder 4"/>
          <p:cNvSpPr>
            <a:spLocks noGrp="1"/>
          </p:cNvSpPr>
          <p:nvPr>
            <p:ph type="dt" idx="11"/>
          </p:nvPr>
        </p:nvSpPr>
        <p:spPr/>
        <p:txBody>
          <a:bodyPr/>
          <a:lstStyle/>
          <a:p>
            <a:fld id="{CEF028C5-7B0B-43E9-8A01-D2941E1A6ABE}"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2497299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40</a:t>
            </a:fld>
            <a:endParaRPr lang="en-US"/>
          </a:p>
        </p:txBody>
      </p:sp>
      <p:sp>
        <p:nvSpPr>
          <p:cNvPr id="5" name="Date Placeholder 4"/>
          <p:cNvSpPr>
            <a:spLocks noGrp="1"/>
          </p:cNvSpPr>
          <p:nvPr>
            <p:ph type="dt" idx="11"/>
          </p:nvPr>
        </p:nvSpPr>
        <p:spPr/>
        <p:txBody>
          <a:bodyPr/>
          <a:lstStyle/>
          <a:p>
            <a:fld id="{81C5B379-46F4-46B3-9E39-B1228337FE38}"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51247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41</a:t>
            </a:fld>
            <a:endParaRPr lang="en-US"/>
          </a:p>
        </p:txBody>
      </p:sp>
      <p:sp>
        <p:nvSpPr>
          <p:cNvPr id="5" name="Date Placeholder 4"/>
          <p:cNvSpPr>
            <a:spLocks noGrp="1"/>
          </p:cNvSpPr>
          <p:nvPr>
            <p:ph type="dt" idx="11"/>
          </p:nvPr>
        </p:nvSpPr>
        <p:spPr/>
        <p:txBody>
          <a:bodyPr/>
          <a:lstStyle/>
          <a:p>
            <a:fld id="{20423E4A-8BAD-4542-BA78-BCAA67198871}"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4995952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42</a:t>
            </a:fld>
            <a:endParaRPr lang="en-US"/>
          </a:p>
        </p:txBody>
      </p:sp>
      <p:sp>
        <p:nvSpPr>
          <p:cNvPr id="5" name="Date Placeholder 4"/>
          <p:cNvSpPr>
            <a:spLocks noGrp="1"/>
          </p:cNvSpPr>
          <p:nvPr>
            <p:ph type="dt" idx="11"/>
          </p:nvPr>
        </p:nvSpPr>
        <p:spPr/>
        <p:txBody>
          <a:bodyPr/>
          <a:lstStyle/>
          <a:p>
            <a:fld id="{6F2BD878-1FBB-4984-9AC9-F90D3DA94BC9}"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9986109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43</a:t>
            </a:fld>
            <a:endParaRPr lang="en-US"/>
          </a:p>
        </p:txBody>
      </p:sp>
      <p:sp>
        <p:nvSpPr>
          <p:cNvPr id="5" name="Date Placeholder 4"/>
          <p:cNvSpPr>
            <a:spLocks noGrp="1"/>
          </p:cNvSpPr>
          <p:nvPr>
            <p:ph type="dt" idx="11"/>
          </p:nvPr>
        </p:nvSpPr>
        <p:spPr/>
        <p:txBody>
          <a:bodyPr/>
          <a:lstStyle/>
          <a:p>
            <a:fld id="{1BE72773-E655-4CD6-94AF-5F0BB1549F77}"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066496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44</a:t>
            </a:fld>
            <a:endParaRPr lang="en-US"/>
          </a:p>
        </p:txBody>
      </p:sp>
      <p:sp>
        <p:nvSpPr>
          <p:cNvPr id="5" name="Date Placeholder 4"/>
          <p:cNvSpPr>
            <a:spLocks noGrp="1"/>
          </p:cNvSpPr>
          <p:nvPr>
            <p:ph type="dt" idx="11"/>
          </p:nvPr>
        </p:nvSpPr>
        <p:spPr/>
        <p:txBody>
          <a:bodyPr/>
          <a:lstStyle/>
          <a:p>
            <a:fld id="{AB405D88-ABEA-4A1E-A67E-23BB9DEF32CC}"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861941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45</a:t>
            </a:fld>
            <a:endParaRPr lang="en-US"/>
          </a:p>
        </p:txBody>
      </p:sp>
      <p:sp>
        <p:nvSpPr>
          <p:cNvPr id="5" name="Date Placeholder 4"/>
          <p:cNvSpPr>
            <a:spLocks noGrp="1"/>
          </p:cNvSpPr>
          <p:nvPr>
            <p:ph type="dt" idx="11"/>
          </p:nvPr>
        </p:nvSpPr>
        <p:spPr/>
        <p:txBody>
          <a:bodyPr/>
          <a:lstStyle/>
          <a:p>
            <a:fld id="{20DA9F99-FDE3-4046-973E-066A918BF757}"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2274897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5</a:t>
            </a:fld>
            <a:endParaRPr lang="en-US"/>
          </a:p>
        </p:txBody>
      </p:sp>
      <p:sp>
        <p:nvSpPr>
          <p:cNvPr id="5" name="Date Placeholder 4"/>
          <p:cNvSpPr>
            <a:spLocks noGrp="1"/>
          </p:cNvSpPr>
          <p:nvPr>
            <p:ph type="dt" idx="11"/>
          </p:nvPr>
        </p:nvSpPr>
        <p:spPr/>
        <p:txBody>
          <a:bodyPr/>
          <a:lstStyle/>
          <a:p>
            <a:fld id="{CD1F59F7-5A62-4EA9-9625-F7A1B122CF14}"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71021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6</a:t>
            </a:fld>
            <a:endParaRPr lang="en-US"/>
          </a:p>
        </p:txBody>
      </p:sp>
      <p:sp>
        <p:nvSpPr>
          <p:cNvPr id="5" name="Date Placeholder 4"/>
          <p:cNvSpPr>
            <a:spLocks noGrp="1"/>
          </p:cNvSpPr>
          <p:nvPr>
            <p:ph type="dt" idx="11"/>
          </p:nvPr>
        </p:nvSpPr>
        <p:spPr/>
        <p:txBody>
          <a:bodyPr/>
          <a:lstStyle/>
          <a:p>
            <a:fld id="{090A0571-70B3-4133-A9D7-03A37509544B}"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3132486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7</a:t>
            </a:fld>
            <a:endParaRPr lang="en-US"/>
          </a:p>
        </p:txBody>
      </p:sp>
      <p:sp>
        <p:nvSpPr>
          <p:cNvPr id="5" name="Date Placeholder 4"/>
          <p:cNvSpPr>
            <a:spLocks noGrp="1"/>
          </p:cNvSpPr>
          <p:nvPr>
            <p:ph type="dt" idx="11"/>
          </p:nvPr>
        </p:nvSpPr>
        <p:spPr/>
        <p:txBody>
          <a:bodyPr/>
          <a:lstStyle/>
          <a:p>
            <a:fld id="{CA7EB769-A8CA-4EB7-BE91-9EE992271B3F}"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404888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8</a:t>
            </a:fld>
            <a:endParaRPr lang="en-US"/>
          </a:p>
        </p:txBody>
      </p:sp>
      <p:sp>
        <p:nvSpPr>
          <p:cNvPr id="5" name="Date Placeholder 4"/>
          <p:cNvSpPr>
            <a:spLocks noGrp="1"/>
          </p:cNvSpPr>
          <p:nvPr>
            <p:ph type="dt" idx="11"/>
          </p:nvPr>
        </p:nvSpPr>
        <p:spPr/>
        <p:txBody>
          <a:bodyPr/>
          <a:lstStyle/>
          <a:p>
            <a:fld id="{146402AD-16BF-43E3-BAA2-287E3B68E8FC}"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111961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A495AD-CCE5-49EF-A3A6-A829D49919A2}" type="slidenum">
              <a:rPr lang="en-US" smtClean="0"/>
              <a:t>9</a:t>
            </a:fld>
            <a:endParaRPr lang="en-US"/>
          </a:p>
        </p:txBody>
      </p:sp>
      <p:sp>
        <p:nvSpPr>
          <p:cNvPr id="5" name="Date Placeholder 4"/>
          <p:cNvSpPr>
            <a:spLocks noGrp="1"/>
          </p:cNvSpPr>
          <p:nvPr>
            <p:ph type="dt" idx="11"/>
          </p:nvPr>
        </p:nvSpPr>
        <p:spPr/>
        <p:txBody>
          <a:bodyPr/>
          <a:lstStyle/>
          <a:p>
            <a:fld id="{444E6E37-C8F4-48C3-9F21-DAC79338BFD9}" type="datetime1">
              <a:rPr lang="en-US" smtClean="0"/>
              <a:t>10/23/2013</a:t>
            </a:fld>
            <a:endParaRPr lang="en-US"/>
          </a:p>
        </p:txBody>
      </p:sp>
      <p:sp>
        <p:nvSpPr>
          <p:cNvPr id="6" name="Footer Placeholder 5"/>
          <p:cNvSpPr>
            <a:spLocks noGrp="1"/>
          </p:cNvSpPr>
          <p:nvPr>
            <p:ph type="ftr" sz="quarter" idx="12"/>
          </p:nvPr>
        </p:nvSpPr>
        <p:spPr/>
        <p:txBody>
          <a:bodyPr/>
          <a:lstStyle/>
          <a:p>
            <a:r>
              <a:rPr lang="en-US" smtClean="0"/>
              <a:t>Office of Research &amp; Commercialization</a:t>
            </a:r>
            <a:endParaRPr lang="en-US"/>
          </a:p>
        </p:txBody>
      </p:sp>
      <p:sp>
        <p:nvSpPr>
          <p:cNvPr id="7" name="Header Placeholder 6"/>
          <p:cNvSpPr>
            <a:spLocks noGrp="1"/>
          </p:cNvSpPr>
          <p:nvPr>
            <p:ph type="hdr" sz="quarter" idx="13"/>
          </p:nvPr>
        </p:nvSpPr>
        <p:spPr/>
        <p:txBody>
          <a:bodyPr/>
          <a:lstStyle/>
          <a:p>
            <a:r>
              <a:rPr lang="en-US" smtClean="0"/>
              <a:t>EXPORT Control</a:t>
            </a:r>
            <a:endParaRPr lang="en-US"/>
          </a:p>
        </p:txBody>
      </p:sp>
    </p:spTree>
    <p:extLst>
      <p:ext uri="{BB962C8B-B14F-4D97-AF65-F5344CB8AC3E}">
        <p14:creationId xmlns:p14="http://schemas.microsoft.com/office/powerpoint/2010/main" val="624927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CD959-5D44-43DF-9109-A14BD532DAEE}"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236553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CDA058-4203-4244-B265-11819EF772A8}"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50924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D0F7B-8F4F-45F3-9747-668E1BBF7290}"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810567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81582BD6-FC20-4557-852B-8433F8572D30}" type="slidenum">
              <a:rPr lang="en-US" smtClean="0"/>
              <a:pPr/>
              <a:t>‹#›</a:t>
            </a:fld>
            <a:endParaRPr lang="en-US" dirty="0"/>
          </a:p>
        </p:txBody>
      </p:sp>
      <p:sp>
        <p:nvSpPr>
          <p:cNvPr id="11" name="Footer Placeholder 10"/>
          <p:cNvSpPr>
            <a:spLocks noGrp="1"/>
          </p:cNvSpPr>
          <p:nvPr>
            <p:ph type="ftr" sz="quarter" idx="15"/>
          </p:nvPr>
        </p:nvSpPr>
        <p:spPr/>
        <p:txBody>
          <a:bodyPr/>
          <a:lstStyle/>
          <a:p>
            <a:endParaRPr lang="en-US" dirty="0"/>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extLst>
      <p:ext uri="{BB962C8B-B14F-4D97-AF65-F5344CB8AC3E}">
        <p14:creationId xmlns:p14="http://schemas.microsoft.com/office/powerpoint/2010/main" val="279930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30ACAD-684D-4F83-A6CD-3C0F0189A2BE}"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325775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DB295-50BF-40BD-8A2B-4164682184B1}" type="datetime1">
              <a:rPr lang="en-US" smtClean="0"/>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987811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B00CB-2BC5-4CD2-B84E-4453946F1DB5}"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59719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D55FA0-BECA-4FAC-B22C-7FC7493999F3}" type="datetime1">
              <a:rPr lang="en-US" smtClean="0"/>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4182106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135EBA-54F6-4654-97B1-B4978D492B2C}" type="datetime1">
              <a:rPr lang="en-US" smtClean="0"/>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129393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574303-D03C-4578-8259-44D39A8ECE3F}" type="datetime1">
              <a:rPr lang="en-US" smtClean="0"/>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3263008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18019-606A-478B-BE28-28B3BB5316D4}"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284515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6AA774-81D0-47FA-BF46-AC3D4E5E1ED1}" type="datetime1">
              <a:rPr lang="en-US" smtClean="0"/>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28CBC7-A16D-4DB2-8571-76E7E873C711}" type="slidenum">
              <a:rPr lang="en-US" smtClean="0"/>
              <a:t>‹#›</a:t>
            </a:fld>
            <a:endParaRPr lang="en-US"/>
          </a:p>
        </p:txBody>
      </p:sp>
    </p:spTree>
    <p:extLst>
      <p:ext uri="{BB962C8B-B14F-4D97-AF65-F5344CB8AC3E}">
        <p14:creationId xmlns:p14="http://schemas.microsoft.com/office/powerpoint/2010/main" val="270844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F6518-30AC-4BCD-BF50-B62FDE7BE5C3}" type="datetime1">
              <a:rPr lang="en-US" smtClean="0"/>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28CBC7-A16D-4DB2-8571-76E7E873C711}" type="slidenum">
              <a:rPr lang="en-US" smtClean="0"/>
              <a:t>‹#›</a:t>
            </a:fld>
            <a:endParaRPr lang="en-US"/>
          </a:p>
        </p:txBody>
      </p:sp>
    </p:spTree>
    <p:extLst>
      <p:ext uri="{BB962C8B-B14F-4D97-AF65-F5344CB8AC3E}">
        <p14:creationId xmlns:p14="http://schemas.microsoft.com/office/powerpoint/2010/main" val="4100554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cq.osd.mil/dpap/dars/dfars/html/current/252204.htm#252.204-7000"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bis.doc.gov/policiesandregulations/ear/744_supp4.pdf"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8.gif"/><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SPARKS 2</a:t>
            </a:r>
            <a:endParaRPr lang="en-US" dirty="0"/>
          </a:p>
        </p:txBody>
      </p:sp>
      <p:sp>
        <p:nvSpPr>
          <p:cNvPr id="3" name="Subtitle 2"/>
          <p:cNvSpPr>
            <a:spLocks noGrp="1"/>
          </p:cNvSpPr>
          <p:nvPr>
            <p:ph type="subTitle" idx="1"/>
          </p:nvPr>
        </p:nvSpPr>
        <p:spPr/>
        <p:txBody>
          <a:bodyPr/>
          <a:lstStyle/>
          <a:p>
            <a:r>
              <a:rPr lang="en-US" dirty="0" smtClean="0"/>
              <a:t>Export Controls</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 y="76200"/>
            <a:ext cx="1597025"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14" descr="midpegas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2805" y="190500"/>
            <a:ext cx="1377950" cy="1495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82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Acts &amp; </a:t>
            </a:r>
            <a:r>
              <a:rPr lang="en-US" dirty="0" err="1" smtClean="0"/>
              <a:t>Regs</a:t>
            </a:r>
            <a:r>
              <a:rPr lang="en-US" dirty="0" smtClean="0"/>
              <a:t>.</a:t>
            </a:r>
            <a:endParaRPr lang="en-US" dirty="0"/>
          </a:p>
        </p:txBody>
      </p:sp>
      <p:sp>
        <p:nvSpPr>
          <p:cNvPr id="5" name="Rectangle 4"/>
          <p:cNvSpPr/>
          <p:nvPr/>
        </p:nvSpPr>
        <p:spPr>
          <a:xfrm>
            <a:off x="232235" y="1239915"/>
            <a:ext cx="8564315" cy="5588902"/>
          </a:xfrm>
          <a:prstGeom prst="rect">
            <a:avLst/>
          </a:prstGeom>
        </p:spPr>
        <p:txBody>
          <a:bodyPr wrap="square">
            <a:spAutoFit/>
          </a:bodyPr>
          <a:lstStyle/>
          <a:p>
            <a:pPr marL="342900" indent="-342900" fontAlgn="base">
              <a:lnSpc>
                <a:spcPct val="115000"/>
              </a:lnSpc>
              <a:buFontTx/>
              <a:buChar char="•"/>
            </a:pPr>
            <a:r>
              <a:rPr lang="en-US" sz="2400" dirty="0">
                <a:solidFill>
                  <a:srgbClr val="000000"/>
                </a:solidFill>
                <a:ea typeface="MS Mincho"/>
                <a:cs typeface="Times New Roman"/>
              </a:rPr>
              <a:t>Plant Protection Act</a:t>
            </a:r>
          </a:p>
          <a:p>
            <a:pPr marL="342900" indent="-342900" fontAlgn="base">
              <a:lnSpc>
                <a:spcPct val="115000"/>
              </a:lnSpc>
              <a:buFontTx/>
              <a:buChar char="•"/>
            </a:pPr>
            <a:r>
              <a:rPr lang="en-US" sz="2400" dirty="0">
                <a:solidFill>
                  <a:srgbClr val="000000"/>
                </a:solidFill>
                <a:ea typeface="MS Mincho"/>
                <a:cs typeface="Times New Roman"/>
              </a:rPr>
              <a:t>Animal Health Protection Act</a:t>
            </a:r>
          </a:p>
          <a:p>
            <a:pPr marL="800100" lvl="1" indent="-342900" fontAlgn="base">
              <a:lnSpc>
                <a:spcPct val="115000"/>
              </a:lnSpc>
              <a:buFontTx/>
              <a:buChar char="•"/>
            </a:pPr>
            <a:r>
              <a:rPr lang="en-US" sz="2400" b="1" u="sng" dirty="0" smtClean="0">
                <a:solidFill>
                  <a:srgbClr val="000000"/>
                </a:solidFill>
                <a:ea typeface="MS Mincho"/>
                <a:cs typeface="Times New Roman"/>
              </a:rPr>
              <a:t>Agency: </a:t>
            </a:r>
            <a:r>
              <a:rPr lang="en-US" sz="2400" dirty="0" smtClean="0">
                <a:solidFill>
                  <a:srgbClr val="000000"/>
                </a:solidFill>
                <a:ea typeface="MS Mincho"/>
                <a:cs typeface="Times New Roman"/>
              </a:rPr>
              <a:t>Department </a:t>
            </a:r>
            <a:r>
              <a:rPr lang="en-US" sz="2400" dirty="0">
                <a:solidFill>
                  <a:srgbClr val="000000"/>
                </a:solidFill>
                <a:ea typeface="MS Mincho"/>
                <a:cs typeface="Times New Roman"/>
              </a:rPr>
              <a:t>of Agriculture, Animal and Plant Health Inspection Service (APHIS</a:t>
            </a:r>
            <a:r>
              <a:rPr lang="en-US" sz="2400" dirty="0" smtClean="0">
                <a:solidFill>
                  <a:srgbClr val="000000"/>
                </a:solidFill>
                <a:ea typeface="MS Mincho"/>
                <a:cs typeface="Times New Roman"/>
              </a:rPr>
              <a:t>)</a:t>
            </a:r>
          </a:p>
          <a:p>
            <a:pPr marL="800100" lvl="1" indent="-342900" fontAlgn="base">
              <a:lnSpc>
                <a:spcPct val="115000"/>
              </a:lnSpc>
              <a:buFontTx/>
              <a:buChar char="•"/>
            </a:pPr>
            <a:r>
              <a:rPr lang="en-US" sz="2400" b="1" u="sng" dirty="0" err="1" smtClean="0">
                <a:solidFill>
                  <a:srgbClr val="000000"/>
                </a:solidFill>
                <a:ea typeface="MS Mincho"/>
                <a:cs typeface="Times New Roman"/>
              </a:rPr>
              <a:t>Reg</a:t>
            </a:r>
            <a:r>
              <a:rPr lang="en-US" sz="2400" b="1" u="sng" dirty="0" smtClean="0">
                <a:solidFill>
                  <a:srgbClr val="000000"/>
                </a:solidFill>
                <a:ea typeface="MS Mincho"/>
                <a:cs typeface="Times New Roman"/>
              </a:rPr>
              <a:t>: </a:t>
            </a:r>
            <a:r>
              <a:rPr lang="en-US" sz="2400" dirty="0" smtClean="0">
                <a:solidFill>
                  <a:srgbClr val="FF0000"/>
                </a:solidFill>
                <a:ea typeface="MS Mincho"/>
                <a:cs typeface="Times New Roman"/>
              </a:rPr>
              <a:t>USDA Regulations</a:t>
            </a:r>
          </a:p>
          <a:p>
            <a:pPr marL="800100" lvl="1" indent="-342900" fontAlgn="base">
              <a:lnSpc>
                <a:spcPct val="115000"/>
              </a:lnSpc>
              <a:buFontTx/>
              <a:buChar char="•"/>
            </a:pPr>
            <a:endParaRPr lang="en-US" sz="2400" dirty="0" smtClean="0">
              <a:solidFill>
                <a:srgbClr val="000000"/>
              </a:solidFill>
              <a:ea typeface="MS Mincho"/>
              <a:cs typeface="Times New Roman"/>
            </a:endParaRPr>
          </a:p>
          <a:p>
            <a:pPr marL="342900" indent="-342900" fontAlgn="base">
              <a:lnSpc>
                <a:spcPct val="115000"/>
              </a:lnSpc>
              <a:buFontTx/>
              <a:buChar char="•"/>
            </a:pPr>
            <a:r>
              <a:rPr lang="en-US" sz="2400" dirty="0" smtClean="0">
                <a:solidFill>
                  <a:srgbClr val="000000"/>
                </a:solidFill>
                <a:ea typeface="MS Mincho"/>
                <a:cs typeface="Times New Roman"/>
              </a:rPr>
              <a:t>Endangered Species Act</a:t>
            </a:r>
          </a:p>
          <a:p>
            <a:pPr marL="342900" indent="-342900" fontAlgn="base">
              <a:lnSpc>
                <a:spcPct val="115000"/>
              </a:lnSpc>
              <a:buFontTx/>
              <a:buChar char="•"/>
            </a:pPr>
            <a:r>
              <a:rPr lang="en-US" sz="2400" dirty="0" smtClean="0">
                <a:solidFill>
                  <a:srgbClr val="000000"/>
                </a:solidFill>
                <a:ea typeface="MS Mincho"/>
                <a:cs typeface="Times New Roman"/>
              </a:rPr>
              <a:t>Lacey Act</a:t>
            </a:r>
          </a:p>
          <a:p>
            <a:pPr marL="342900" indent="-342900" fontAlgn="base">
              <a:lnSpc>
                <a:spcPct val="115000"/>
              </a:lnSpc>
              <a:buFontTx/>
              <a:buChar char="•"/>
            </a:pPr>
            <a:r>
              <a:rPr lang="en-US" sz="2400" dirty="0" smtClean="0">
                <a:solidFill>
                  <a:srgbClr val="000000"/>
                </a:solidFill>
                <a:ea typeface="MS Mincho"/>
                <a:cs typeface="Times New Roman"/>
              </a:rPr>
              <a:t>Migratory Bird Treaty Act</a:t>
            </a:r>
          </a:p>
          <a:p>
            <a:pPr marL="342900" indent="-342900" fontAlgn="base">
              <a:lnSpc>
                <a:spcPct val="115000"/>
              </a:lnSpc>
              <a:buFontTx/>
              <a:buChar char="•"/>
            </a:pPr>
            <a:r>
              <a:rPr lang="en-US" sz="2400" dirty="0" smtClean="0">
                <a:solidFill>
                  <a:srgbClr val="000000"/>
                </a:solidFill>
                <a:ea typeface="MS Mincho"/>
                <a:cs typeface="Times New Roman"/>
              </a:rPr>
              <a:t>Marine Mammal Protection Act</a:t>
            </a:r>
          </a:p>
          <a:p>
            <a:pPr marL="800100" lvl="1" indent="-342900" fontAlgn="base">
              <a:lnSpc>
                <a:spcPct val="115000"/>
              </a:lnSpc>
              <a:buFontTx/>
              <a:buChar char="•"/>
            </a:pPr>
            <a:r>
              <a:rPr lang="en-US" sz="2400" b="1" u="sng" dirty="0" smtClean="0">
                <a:solidFill>
                  <a:srgbClr val="000000"/>
                </a:solidFill>
                <a:ea typeface="MS Mincho"/>
                <a:cs typeface="Times New Roman"/>
              </a:rPr>
              <a:t>Agency: </a:t>
            </a:r>
            <a:r>
              <a:rPr lang="en-US" sz="2400" dirty="0" smtClean="0">
                <a:solidFill>
                  <a:srgbClr val="000000"/>
                </a:solidFill>
                <a:ea typeface="MS Mincho"/>
                <a:cs typeface="Times New Roman"/>
              </a:rPr>
              <a:t>Department of the Interior, US Fish &amp; Wildlife Service</a:t>
            </a:r>
          </a:p>
          <a:p>
            <a:pPr marL="800100" lvl="1" indent="-342900" fontAlgn="base">
              <a:lnSpc>
                <a:spcPct val="115000"/>
              </a:lnSpc>
              <a:buFontTx/>
              <a:buChar char="•"/>
            </a:pPr>
            <a:r>
              <a:rPr lang="en-US" sz="2400" b="1" u="sng" dirty="0" err="1" smtClean="0">
                <a:solidFill>
                  <a:srgbClr val="000000"/>
                </a:solidFill>
                <a:ea typeface="MS Mincho"/>
                <a:cs typeface="Times New Roman"/>
              </a:rPr>
              <a:t>Reg</a:t>
            </a:r>
            <a:r>
              <a:rPr lang="en-US" sz="2400" b="1" u="sng" dirty="0" smtClean="0">
                <a:solidFill>
                  <a:srgbClr val="000000"/>
                </a:solidFill>
                <a:ea typeface="MS Mincho"/>
                <a:cs typeface="Times New Roman"/>
              </a:rPr>
              <a:t>: </a:t>
            </a:r>
            <a:r>
              <a:rPr lang="en-US" sz="2400" dirty="0" smtClean="0">
                <a:solidFill>
                  <a:srgbClr val="FF0000"/>
                </a:solidFill>
                <a:ea typeface="MS Mincho"/>
                <a:cs typeface="Times New Roman"/>
              </a:rPr>
              <a:t>US Fish &amp; Wildlife Regulations</a:t>
            </a:r>
          </a:p>
        </p:txBody>
      </p:sp>
    </p:spTree>
    <p:extLst>
      <p:ext uri="{BB962C8B-B14F-4D97-AF65-F5344CB8AC3E}">
        <p14:creationId xmlns:p14="http://schemas.microsoft.com/office/powerpoint/2010/main" val="2970473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Acts &amp; </a:t>
            </a:r>
            <a:r>
              <a:rPr lang="en-US" dirty="0" err="1" smtClean="0"/>
              <a:t>Regs</a:t>
            </a:r>
            <a:endParaRPr lang="en-US" dirty="0"/>
          </a:p>
        </p:txBody>
      </p:sp>
      <p:sp>
        <p:nvSpPr>
          <p:cNvPr id="5" name="Rectangle 4"/>
          <p:cNvSpPr/>
          <p:nvPr/>
        </p:nvSpPr>
        <p:spPr>
          <a:xfrm>
            <a:off x="232235" y="1239915"/>
            <a:ext cx="8564315" cy="3490186"/>
          </a:xfrm>
          <a:prstGeom prst="rect">
            <a:avLst/>
          </a:prstGeom>
        </p:spPr>
        <p:txBody>
          <a:bodyPr wrap="square">
            <a:spAutoFit/>
          </a:bodyPr>
          <a:lstStyle/>
          <a:p>
            <a:pPr marL="342900" indent="-342900" fontAlgn="base">
              <a:lnSpc>
                <a:spcPct val="115000"/>
              </a:lnSpc>
              <a:buFontTx/>
              <a:buChar char="•"/>
            </a:pPr>
            <a:r>
              <a:rPr lang="en-US" sz="2400" dirty="0" smtClean="0">
                <a:solidFill>
                  <a:srgbClr val="000000"/>
                </a:solidFill>
                <a:ea typeface="MS Mincho"/>
                <a:cs typeface="Times New Roman"/>
              </a:rPr>
              <a:t>Resource Conservation &amp; Recovery Act</a:t>
            </a:r>
          </a:p>
          <a:p>
            <a:pPr marL="342900" indent="-342900" fontAlgn="base">
              <a:lnSpc>
                <a:spcPct val="115000"/>
              </a:lnSpc>
              <a:buFontTx/>
              <a:buChar char="•"/>
            </a:pPr>
            <a:r>
              <a:rPr lang="en-US" sz="2400" dirty="0" smtClean="0">
                <a:solidFill>
                  <a:srgbClr val="000000"/>
                </a:solidFill>
                <a:ea typeface="MS Mincho"/>
                <a:cs typeface="Times New Roman"/>
              </a:rPr>
              <a:t>Solid Waste Disposal Act</a:t>
            </a:r>
            <a:endParaRPr lang="en-US" sz="2400" dirty="0">
              <a:solidFill>
                <a:srgbClr val="000000"/>
              </a:solidFill>
              <a:ea typeface="MS Mincho"/>
              <a:cs typeface="Times New Roman"/>
            </a:endParaRPr>
          </a:p>
          <a:p>
            <a:pPr marL="800100" lvl="1" indent="-342900" fontAlgn="base">
              <a:lnSpc>
                <a:spcPct val="115000"/>
              </a:lnSpc>
              <a:buFontTx/>
              <a:buChar char="•"/>
            </a:pPr>
            <a:r>
              <a:rPr lang="en-US" sz="2400" b="1" u="sng" dirty="0" smtClean="0">
                <a:solidFill>
                  <a:srgbClr val="000000"/>
                </a:solidFill>
                <a:ea typeface="MS Mincho"/>
                <a:cs typeface="Times New Roman"/>
              </a:rPr>
              <a:t>Agency: </a:t>
            </a:r>
            <a:r>
              <a:rPr lang="en-US" sz="2400" dirty="0" smtClean="0">
                <a:solidFill>
                  <a:srgbClr val="000000"/>
                </a:solidFill>
                <a:ea typeface="MS Mincho"/>
                <a:cs typeface="Times New Roman"/>
              </a:rPr>
              <a:t>US Environmental Protection Agency (EPA)</a:t>
            </a:r>
          </a:p>
          <a:p>
            <a:pPr marL="800100" lvl="1" indent="-342900" fontAlgn="base">
              <a:lnSpc>
                <a:spcPct val="115000"/>
              </a:lnSpc>
              <a:buFontTx/>
              <a:buChar char="•"/>
            </a:pPr>
            <a:r>
              <a:rPr lang="en-US" sz="2400" b="1" u="sng" dirty="0" err="1" smtClean="0">
                <a:solidFill>
                  <a:srgbClr val="000000"/>
                </a:solidFill>
                <a:ea typeface="MS Mincho"/>
                <a:cs typeface="Times New Roman"/>
              </a:rPr>
              <a:t>Regs</a:t>
            </a:r>
            <a:r>
              <a:rPr lang="en-US" sz="2400" b="1" u="sng" dirty="0" smtClean="0">
                <a:solidFill>
                  <a:srgbClr val="000000"/>
                </a:solidFill>
                <a:ea typeface="MS Mincho"/>
                <a:cs typeface="Times New Roman"/>
              </a:rPr>
              <a:t>:</a:t>
            </a:r>
            <a:r>
              <a:rPr lang="en-US" sz="2400" b="1" dirty="0" smtClean="0">
                <a:solidFill>
                  <a:srgbClr val="000000"/>
                </a:solidFill>
                <a:ea typeface="MS Mincho"/>
                <a:cs typeface="Times New Roman"/>
              </a:rPr>
              <a:t> </a:t>
            </a:r>
            <a:r>
              <a:rPr lang="en-US" sz="2400" dirty="0" smtClean="0">
                <a:solidFill>
                  <a:srgbClr val="000000"/>
                </a:solidFill>
                <a:ea typeface="MS Mincho"/>
                <a:cs typeface="Times New Roman"/>
              </a:rPr>
              <a:t>US EPA </a:t>
            </a:r>
            <a:r>
              <a:rPr lang="en-US" sz="2400" dirty="0" err="1" smtClean="0">
                <a:solidFill>
                  <a:srgbClr val="000000"/>
                </a:solidFill>
                <a:ea typeface="MS Mincho"/>
                <a:cs typeface="Times New Roman"/>
              </a:rPr>
              <a:t>Regs</a:t>
            </a:r>
            <a:r>
              <a:rPr lang="en-US" sz="2400" dirty="0" smtClean="0">
                <a:solidFill>
                  <a:srgbClr val="000000"/>
                </a:solidFill>
                <a:ea typeface="MS Mincho"/>
                <a:cs typeface="Times New Roman"/>
              </a:rPr>
              <a:t>, Protection of Environment: Imports / Exports of Hazardous Waste</a:t>
            </a:r>
            <a:endParaRPr lang="en-US" sz="2400" dirty="0" smtClean="0">
              <a:solidFill>
                <a:srgbClr val="000000"/>
              </a:solidFill>
              <a:latin typeface="Arial" charset="0"/>
              <a:ea typeface="MS Mincho"/>
              <a:cs typeface="Times New Roman"/>
            </a:endParaRPr>
          </a:p>
          <a:p>
            <a:pPr fontAlgn="base">
              <a:lnSpc>
                <a:spcPct val="115000"/>
              </a:lnSpc>
            </a:pPr>
            <a:endParaRPr lang="en-US" sz="2400" dirty="0">
              <a:solidFill>
                <a:srgbClr val="000000"/>
              </a:solidFill>
              <a:ea typeface="MS Mincho"/>
              <a:cs typeface="Times New Roman"/>
            </a:endParaRPr>
          </a:p>
          <a:p>
            <a:pPr fontAlgn="base">
              <a:lnSpc>
                <a:spcPct val="115000"/>
              </a:lnSpc>
            </a:pPr>
            <a:r>
              <a:rPr lang="en-US" sz="2400" b="1" u="sng" dirty="0" smtClean="0">
                <a:solidFill>
                  <a:srgbClr val="FF0000"/>
                </a:solidFill>
                <a:ea typeface="MS Mincho"/>
                <a:cs typeface="Times New Roman"/>
              </a:rPr>
              <a:t>Best practice: </a:t>
            </a:r>
            <a:r>
              <a:rPr lang="en-US" sz="2400" dirty="0" smtClean="0">
                <a:solidFill>
                  <a:srgbClr val="FF0000"/>
                </a:solidFill>
                <a:ea typeface="MS Mincho"/>
                <a:cs typeface="Times New Roman"/>
              </a:rPr>
              <a:t>Be aware that there are multiple regulations that can apply to multiple Colleges, Departments and various activities.</a:t>
            </a:r>
          </a:p>
        </p:txBody>
      </p:sp>
    </p:spTree>
    <p:extLst>
      <p:ext uri="{BB962C8B-B14F-4D97-AF65-F5344CB8AC3E}">
        <p14:creationId xmlns:p14="http://schemas.microsoft.com/office/powerpoint/2010/main" val="74655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1112" y="88481"/>
            <a:ext cx="8229600" cy="1143000"/>
          </a:xfrm>
        </p:spPr>
        <p:txBody>
          <a:bodyPr/>
          <a:lstStyle/>
          <a:p>
            <a:r>
              <a:rPr lang="en-US" dirty="0" smtClean="0"/>
              <a:t>Identifying Restricted Research</a:t>
            </a:r>
            <a:endParaRPr lang="en-US" dirty="0"/>
          </a:p>
        </p:txBody>
      </p:sp>
      <p:sp>
        <p:nvSpPr>
          <p:cNvPr id="9" name="Oval 49"/>
          <p:cNvSpPr>
            <a:spLocks noChangeArrowheads="1"/>
          </p:cNvSpPr>
          <p:nvPr/>
        </p:nvSpPr>
        <p:spPr bwMode="auto">
          <a:xfrm>
            <a:off x="1834118" y="1500737"/>
            <a:ext cx="5153025" cy="4847043"/>
          </a:xfrm>
          <a:prstGeom prst="ellipse">
            <a:avLst/>
          </a:pr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48"/>
          <p:cNvSpPr>
            <a:spLocks noChangeShapeType="1"/>
          </p:cNvSpPr>
          <p:nvPr/>
        </p:nvSpPr>
        <p:spPr bwMode="auto">
          <a:xfrm>
            <a:off x="4409213" y="1496380"/>
            <a:ext cx="0" cy="4851400"/>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AutoShape 46"/>
          <p:cNvSpPr>
            <a:spLocks noChangeShapeType="1"/>
          </p:cNvSpPr>
          <p:nvPr/>
        </p:nvSpPr>
        <p:spPr bwMode="auto">
          <a:xfrm flipH="1">
            <a:off x="2602759" y="2186947"/>
            <a:ext cx="3661543" cy="3450659"/>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45"/>
          <p:cNvSpPr>
            <a:spLocks noChangeArrowheads="1"/>
          </p:cNvSpPr>
          <p:nvPr/>
        </p:nvSpPr>
        <p:spPr bwMode="auto">
          <a:xfrm>
            <a:off x="3251230" y="2840481"/>
            <a:ext cx="2315966" cy="2178446"/>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AutoShape 36"/>
          <p:cNvSpPr>
            <a:spLocks noChangeShapeType="1"/>
          </p:cNvSpPr>
          <p:nvPr/>
        </p:nvSpPr>
        <p:spPr bwMode="auto">
          <a:xfrm>
            <a:off x="1838490" y="3929705"/>
            <a:ext cx="5153025" cy="726"/>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AutoShape 47"/>
          <p:cNvSpPr>
            <a:spLocks noChangeShapeType="1"/>
          </p:cNvSpPr>
          <p:nvPr/>
        </p:nvSpPr>
        <p:spPr bwMode="auto">
          <a:xfrm>
            <a:off x="2579599" y="2213815"/>
            <a:ext cx="3673123" cy="3434684"/>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Text Box 44"/>
          <p:cNvSpPr txBox="1">
            <a:spLocks noChangeArrowheads="1"/>
          </p:cNvSpPr>
          <p:nvPr/>
        </p:nvSpPr>
        <p:spPr bwMode="auto">
          <a:xfrm>
            <a:off x="4269108" y="1877812"/>
            <a:ext cx="1491482" cy="815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1</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latin typeface="Calibri" pitchFamily="34" charset="0"/>
                <a:ea typeface="Calibri" pitchFamily="34" charset="0"/>
                <a:cs typeface="Times New Roman" pitchFamily="18" charset="0"/>
              </a:rPr>
              <a:t>Listed</a:t>
            </a:r>
            <a:endParaRPr kumimoji="0" lang="en-US" sz="1100" b="1" i="0" u="none" strike="noStrike" cap="none" normalizeH="0" dirty="0" smtClean="0">
              <a:ln>
                <a:noFill/>
              </a:ln>
              <a:solidFill>
                <a:schemeClr val="bg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baseline="0" dirty="0" smtClean="0">
                <a:solidFill>
                  <a:schemeClr val="bg1"/>
                </a:solidFill>
                <a:latin typeface="Calibri" pitchFamily="34" charset="0"/>
                <a:cs typeface="Times New Roman" pitchFamily="18" charset="0"/>
              </a:rPr>
              <a:t>Technologies in Technical Areas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6" name="Text Box 43"/>
          <p:cNvSpPr txBox="1">
            <a:spLocks noChangeArrowheads="1"/>
          </p:cNvSpPr>
          <p:nvPr/>
        </p:nvSpPr>
        <p:spPr bwMode="auto">
          <a:xfrm>
            <a:off x="2942048" y="5178525"/>
            <a:ext cx="1491482" cy="815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1" dirty="0">
                <a:solidFill>
                  <a:schemeClr val="bg1"/>
                </a:solidFill>
                <a:latin typeface="Calibri" pitchFamily="34" charset="0"/>
                <a:cs typeface="Times New Roman" pitchFamily="18" charset="0"/>
              </a:rPr>
              <a:t>6</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Fundamental Research vs. Deemed Export</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7" name="Text Box 42"/>
          <p:cNvSpPr txBox="1">
            <a:spLocks noChangeArrowheads="1"/>
          </p:cNvSpPr>
          <p:nvPr/>
        </p:nvSpPr>
        <p:spPr bwMode="auto">
          <a:xfrm>
            <a:off x="5419633" y="4256092"/>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3</a:t>
            </a:r>
            <a:endParaRPr kumimoji="0" lang="en-US" sz="800" b="0" i="0" u="none" strike="noStrike"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Physical Exports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 name="Text Box 41"/>
          <p:cNvSpPr txBox="1">
            <a:spLocks noChangeArrowheads="1"/>
          </p:cNvSpPr>
          <p:nvPr/>
        </p:nvSpPr>
        <p:spPr bwMode="auto">
          <a:xfrm>
            <a:off x="5419633" y="2834511"/>
            <a:ext cx="1491482" cy="8154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2</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Foreign Travel, Collaboration, or</a:t>
            </a:r>
            <a:r>
              <a:rPr kumimoji="0" lang="en-US" sz="1100" b="1" i="0" u="none" strike="noStrike" cap="none" normalizeH="0" dirty="0" smtClean="0">
                <a:ln>
                  <a:noFill/>
                </a:ln>
                <a:solidFill>
                  <a:schemeClr val="bg1"/>
                </a:solidFill>
                <a:effectLst/>
                <a:latin typeface="Calibri" pitchFamily="34" charset="0"/>
                <a:ea typeface="Calibri" pitchFamily="34" charset="0"/>
                <a:cs typeface="Times New Roman" pitchFamily="18" charset="0"/>
              </a:rPr>
              <a:t> Sponsor</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9" name="Text Box 40"/>
          <p:cNvSpPr txBox="1">
            <a:spLocks noChangeArrowheads="1"/>
          </p:cNvSpPr>
          <p:nvPr/>
        </p:nvSpPr>
        <p:spPr bwMode="auto">
          <a:xfrm>
            <a:off x="4428345" y="5177732"/>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5</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Military Research</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0" name="Text Box 39"/>
          <p:cNvSpPr txBox="1">
            <a:spLocks noChangeArrowheads="1"/>
          </p:cNvSpPr>
          <p:nvPr/>
        </p:nvSpPr>
        <p:spPr bwMode="auto">
          <a:xfrm>
            <a:off x="1869913" y="4299660"/>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6</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Contractual Issues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1" name="Text Box 38"/>
          <p:cNvSpPr txBox="1">
            <a:spLocks noChangeArrowheads="1"/>
          </p:cNvSpPr>
          <p:nvPr/>
        </p:nvSpPr>
        <p:spPr bwMode="auto">
          <a:xfrm>
            <a:off x="1857018" y="3003704"/>
            <a:ext cx="1491482"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7</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Clauses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2" name="Text Box 37"/>
          <p:cNvSpPr txBox="1">
            <a:spLocks noChangeArrowheads="1"/>
          </p:cNvSpPr>
          <p:nvPr/>
        </p:nvSpPr>
        <p:spPr bwMode="auto">
          <a:xfrm>
            <a:off x="3153521" y="2045695"/>
            <a:ext cx="1058397" cy="477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latin typeface="Calibri" pitchFamily="34" charset="0"/>
                <a:ea typeface="Calibri" pitchFamily="34" charset="0"/>
                <a:cs typeface="Times New Roman" pitchFamily="18" charset="0"/>
              </a:rPr>
              <a:t> 8</a:t>
            </a:r>
            <a:endParaRPr kumimoji="0" lang="en-US" sz="800" b="0" i="0" u="none" strike="noStrike" cap="none" normalizeH="0" baseline="0" dirty="0" smtClean="0">
              <a:ln>
                <a:noFill/>
              </a:ln>
              <a:solidFill>
                <a:schemeClr val="bg1"/>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1100" b="1" dirty="0" smtClean="0">
                <a:solidFill>
                  <a:schemeClr val="bg1"/>
                </a:solidFill>
                <a:latin typeface="Calibri" pitchFamily="34" charset="0"/>
                <a:ea typeface="Calibri" pitchFamily="34" charset="0"/>
                <a:cs typeface="Times New Roman" pitchFamily="18" charset="0"/>
              </a:rPr>
              <a:t>Agreements</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23" name="TextBox 22"/>
          <p:cNvSpPr txBox="1"/>
          <p:nvPr/>
        </p:nvSpPr>
        <p:spPr>
          <a:xfrm>
            <a:off x="3722" y="5781564"/>
            <a:ext cx="1805035" cy="1077218"/>
          </a:xfrm>
          <a:prstGeom prst="rect">
            <a:avLst/>
          </a:prstGeom>
          <a:noFill/>
        </p:spPr>
        <p:txBody>
          <a:bodyPr wrap="square" rtlCol="0">
            <a:spAutoFit/>
          </a:bodyPr>
          <a:lstStyle/>
          <a:p>
            <a:r>
              <a:rPr lang="en-US" sz="1600" dirty="0" smtClean="0">
                <a:latin typeface="Calibri (headings)"/>
              </a:rPr>
              <a:t>If “yes” then</a:t>
            </a:r>
          </a:p>
          <a:p>
            <a:pPr marL="342900" indent="-342900">
              <a:buFont typeface="Arial" pitchFamily="34" charset="0"/>
              <a:buChar char="•"/>
            </a:pPr>
            <a:r>
              <a:rPr lang="en-US" sz="1600" dirty="0" smtClean="0">
                <a:latin typeface="Calibri (headings)"/>
              </a:rPr>
              <a:t>Input,</a:t>
            </a:r>
          </a:p>
          <a:p>
            <a:pPr marL="342900" indent="-342900">
              <a:buFont typeface="Arial" pitchFamily="34" charset="0"/>
              <a:buChar char="•"/>
            </a:pPr>
            <a:r>
              <a:rPr lang="en-US" sz="1600" dirty="0" smtClean="0">
                <a:latin typeface="Calibri (headings)"/>
              </a:rPr>
              <a:t>conduct,</a:t>
            </a:r>
          </a:p>
          <a:p>
            <a:pPr marL="342900" indent="-342900">
              <a:buFont typeface="Arial" pitchFamily="34" charset="0"/>
              <a:buChar char="•"/>
            </a:pPr>
            <a:r>
              <a:rPr lang="en-US" sz="1600" dirty="0" smtClean="0">
                <a:latin typeface="Calibri (headings)"/>
              </a:rPr>
              <a:t>output</a:t>
            </a:r>
            <a:endParaRPr lang="en-US" sz="1600" dirty="0">
              <a:latin typeface="Calibri (headings)"/>
            </a:endParaRPr>
          </a:p>
        </p:txBody>
      </p:sp>
      <p:sp>
        <p:nvSpPr>
          <p:cNvPr id="24" name="TextBox 23"/>
          <p:cNvSpPr txBox="1"/>
          <p:nvPr/>
        </p:nvSpPr>
        <p:spPr>
          <a:xfrm>
            <a:off x="6911115" y="2522775"/>
            <a:ext cx="2232885" cy="1015663"/>
          </a:xfrm>
          <a:prstGeom prst="rect">
            <a:avLst/>
          </a:prstGeom>
          <a:noFill/>
        </p:spPr>
        <p:txBody>
          <a:bodyPr wrap="square" rtlCol="0">
            <a:spAutoFit/>
          </a:bodyPr>
          <a:lstStyle/>
          <a:p>
            <a:pPr algn="l">
              <a:buNone/>
            </a:pPr>
            <a:r>
              <a:rPr lang="en-US" sz="1200" b="1" dirty="0" smtClean="0">
                <a:solidFill>
                  <a:srgbClr val="000032"/>
                </a:solidFill>
                <a:latin typeface="+mj-lt"/>
              </a:rPr>
              <a:t>- Certain Foreign Nationals or Foreign Entity Collaboration, particular Denied Entity</a:t>
            </a:r>
          </a:p>
          <a:p>
            <a:pPr algn="l">
              <a:buNone/>
            </a:pPr>
            <a:r>
              <a:rPr lang="en-US" sz="1200" b="1" dirty="0" smtClean="0">
                <a:solidFill>
                  <a:srgbClr val="000032"/>
                </a:solidFill>
                <a:latin typeface="+mj-lt"/>
              </a:rPr>
              <a:t>- Embargoed / sanctioned countries</a:t>
            </a:r>
            <a:endParaRPr lang="en-US" sz="1200" b="1" dirty="0">
              <a:solidFill>
                <a:srgbClr val="000032"/>
              </a:solidFill>
              <a:latin typeface="+mj-lt"/>
            </a:endParaRPr>
          </a:p>
        </p:txBody>
      </p:sp>
      <p:sp>
        <p:nvSpPr>
          <p:cNvPr id="25" name="TextBox 24"/>
          <p:cNvSpPr txBox="1"/>
          <p:nvPr/>
        </p:nvSpPr>
        <p:spPr>
          <a:xfrm>
            <a:off x="5174086" y="1173214"/>
            <a:ext cx="2667000" cy="646331"/>
          </a:xfrm>
          <a:prstGeom prst="rect">
            <a:avLst/>
          </a:prstGeom>
          <a:noFill/>
        </p:spPr>
        <p:txBody>
          <a:bodyPr wrap="square" rtlCol="0">
            <a:spAutoFit/>
          </a:bodyPr>
          <a:lstStyle/>
          <a:p>
            <a:pPr algn="l">
              <a:buNone/>
            </a:pPr>
            <a:r>
              <a:rPr lang="en-US" sz="1200" b="1" dirty="0" smtClean="0">
                <a:solidFill>
                  <a:srgbClr val="000032"/>
                </a:solidFill>
                <a:latin typeface="+mj-lt"/>
              </a:rPr>
              <a:t>- Science &amp; Engineering</a:t>
            </a:r>
          </a:p>
          <a:p>
            <a:pPr marL="171450" indent="-171450" algn="l">
              <a:buFontTx/>
              <a:buChar char="-"/>
            </a:pPr>
            <a:r>
              <a:rPr lang="en-US" sz="1200" b="1" dirty="0" smtClean="0">
                <a:solidFill>
                  <a:srgbClr val="000032"/>
                </a:solidFill>
                <a:latin typeface="+mj-lt"/>
              </a:rPr>
              <a:t>EAR or ITAR (recruit PI for this!!)</a:t>
            </a:r>
          </a:p>
          <a:p>
            <a:pPr marL="171450" indent="-171450" algn="l">
              <a:buFontTx/>
              <a:buChar char="-"/>
            </a:pPr>
            <a:r>
              <a:rPr lang="en-US" sz="1200" b="1" dirty="0" smtClean="0">
                <a:solidFill>
                  <a:srgbClr val="000032"/>
                </a:solidFill>
                <a:latin typeface="+mj-lt"/>
              </a:rPr>
              <a:t>CFDA Number </a:t>
            </a:r>
            <a:endParaRPr lang="en-US" sz="1200" b="1" dirty="0">
              <a:solidFill>
                <a:srgbClr val="000032"/>
              </a:solidFill>
              <a:latin typeface="+mj-lt"/>
            </a:endParaRPr>
          </a:p>
        </p:txBody>
      </p:sp>
      <p:sp>
        <p:nvSpPr>
          <p:cNvPr id="26" name="TextBox 25"/>
          <p:cNvSpPr txBox="1"/>
          <p:nvPr/>
        </p:nvSpPr>
        <p:spPr>
          <a:xfrm>
            <a:off x="2579599" y="1231481"/>
            <a:ext cx="971051" cy="646331"/>
          </a:xfrm>
          <a:prstGeom prst="rect">
            <a:avLst/>
          </a:prstGeom>
          <a:noFill/>
        </p:spPr>
        <p:txBody>
          <a:bodyPr wrap="square" rtlCol="0">
            <a:spAutoFit/>
          </a:bodyPr>
          <a:lstStyle/>
          <a:p>
            <a:pPr algn="r">
              <a:buNone/>
            </a:pPr>
            <a:r>
              <a:rPr lang="en-US" sz="1200" b="1" dirty="0" smtClean="0">
                <a:solidFill>
                  <a:srgbClr val="000032"/>
                </a:solidFill>
                <a:latin typeface="+mj-lt"/>
              </a:rPr>
              <a:t>MTA, NDA, PIA, MOU</a:t>
            </a:r>
          </a:p>
          <a:p>
            <a:pPr algn="r">
              <a:buNone/>
            </a:pPr>
            <a:endParaRPr lang="en-US" sz="1200" b="1" dirty="0">
              <a:solidFill>
                <a:srgbClr val="000032"/>
              </a:solidFill>
              <a:latin typeface="+mj-lt"/>
            </a:endParaRPr>
          </a:p>
        </p:txBody>
      </p:sp>
      <p:sp>
        <p:nvSpPr>
          <p:cNvPr id="27" name="TextBox 26"/>
          <p:cNvSpPr txBox="1"/>
          <p:nvPr/>
        </p:nvSpPr>
        <p:spPr>
          <a:xfrm>
            <a:off x="1269170" y="6028833"/>
            <a:ext cx="2226594" cy="830997"/>
          </a:xfrm>
          <a:prstGeom prst="rect">
            <a:avLst/>
          </a:prstGeom>
          <a:noFill/>
        </p:spPr>
        <p:txBody>
          <a:bodyPr wrap="square" rtlCol="0">
            <a:spAutoFit/>
          </a:bodyPr>
          <a:lstStyle/>
          <a:p>
            <a:pPr marL="171450" indent="-171450" algn="l">
              <a:buFontTx/>
              <a:buChar char="-"/>
            </a:pPr>
            <a:r>
              <a:rPr lang="en-US" sz="1200" b="1" dirty="0" smtClean="0">
                <a:solidFill>
                  <a:srgbClr val="000032"/>
                </a:solidFill>
                <a:latin typeface="+mj-lt"/>
              </a:rPr>
              <a:t>“Development, production or use” threshold </a:t>
            </a:r>
          </a:p>
          <a:p>
            <a:pPr marL="171450" indent="-171450" algn="l">
              <a:buFontTx/>
              <a:buChar char="-"/>
            </a:pPr>
            <a:r>
              <a:rPr lang="en-US" sz="1200" b="1" dirty="0" smtClean="0">
                <a:solidFill>
                  <a:srgbClr val="000032"/>
                </a:solidFill>
                <a:latin typeface="+mj-lt"/>
              </a:rPr>
              <a:t>Educational, Public Domain, FRE </a:t>
            </a:r>
            <a:endParaRPr lang="en-US" sz="1200" b="1" dirty="0">
              <a:solidFill>
                <a:srgbClr val="000032"/>
              </a:solidFill>
              <a:latin typeface="+mj-lt"/>
            </a:endParaRPr>
          </a:p>
        </p:txBody>
      </p:sp>
      <p:sp>
        <p:nvSpPr>
          <p:cNvPr id="28" name="TextBox 27"/>
          <p:cNvSpPr txBox="1"/>
          <p:nvPr/>
        </p:nvSpPr>
        <p:spPr>
          <a:xfrm>
            <a:off x="6987143" y="4207740"/>
            <a:ext cx="1255941" cy="830997"/>
          </a:xfrm>
          <a:prstGeom prst="rect">
            <a:avLst/>
          </a:prstGeom>
          <a:noFill/>
        </p:spPr>
        <p:txBody>
          <a:bodyPr wrap="square" rtlCol="0">
            <a:spAutoFit/>
          </a:bodyPr>
          <a:lstStyle/>
          <a:p>
            <a:pPr marL="171450" indent="-171450" algn="l">
              <a:buFontTx/>
              <a:buChar char="-"/>
            </a:pPr>
            <a:r>
              <a:rPr lang="en-US" sz="1200" b="1" dirty="0" smtClean="0">
                <a:solidFill>
                  <a:srgbClr val="000032"/>
                </a:solidFill>
                <a:latin typeface="+mj-lt"/>
              </a:rPr>
              <a:t>What, </a:t>
            </a:r>
          </a:p>
          <a:p>
            <a:pPr marL="171450" indent="-171450" algn="l">
              <a:buFontTx/>
              <a:buChar char="-"/>
            </a:pPr>
            <a:r>
              <a:rPr lang="en-US" sz="1200" b="1" dirty="0" smtClean="0">
                <a:solidFill>
                  <a:srgbClr val="000032"/>
                </a:solidFill>
                <a:latin typeface="+mj-lt"/>
              </a:rPr>
              <a:t>Where, </a:t>
            </a:r>
          </a:p>
          <a:p>
            <a:pPr marL="171450" indent="-171450" algn="l">
              <a:buFontTx/>
              <a:buChar char="-"/>
            </a:pPr>
            <a:r>
              <a:rPr lang="en-US" sz="1200" b="1" dirty="0" smtClean="0">
                <a:solidFill>
                  <a:srgbClr val="000032"/>
                </a:solidFill>
                <a:latin typeface="+mj-lt"/>
              </a:rPr>
              <a:t>Who </a:t>
            </a:r>
          </a:p>
          <a:p>
            <a:pPr marL="171450" indent="-171450" algn="l">
              <a:buFontTx/>
              <a:buChar char="-"/>
            </a:pPr>
            <a:r>
              <a:rPr lang="en-US" sz="1200" b="1" dirty="0" smtClean="0">
                <a:solidFill>
                  <a:srgbClr val="000032"/>
                </a:solidFill>
                <a:latin typeface="+mj-lt"/>
              </a:rPr>
              <a:t>Use</a:t>
            </a:r>
            <a:endParaRPr lang="en-US" sz="1200" b="1" dirty="0">
              <a:solidFill>
                <a:srgbClr val="000032"/>
              </a:solidFill>
              <a:latin typeface="+mj-lt"/>
            </a:endParaRPr>
          </a:p>
        </p:txBody>
      </p:sp>
      <p:sp>
        <p:nvSpPr>
          <p:cNvPr id="29" name="TextBox 28"/>
          <p:cNvSpPr txBox="1"/>
          <p:nvPr/>
        </p:nvSpPr>
        <p:spPr>
          <a:xfrm>
            <a:off x="4739443" y="5812341"/>
            <a:ext cx="2853472" cy="1015663"/>
          </a:xfrm>
          <a:prstGeom prst="rect">
            <a:avLst/>
          </a:prstGeom>
          <a:noFill/>
        </p:spPr>
        <p:txBody>
          <a:bodyPr wrap="square" rtlCol="0">
            <a:spAutoFit/>
          </a:bodyPr>
          <a:lstStyle/>
          <a:p>
            <a:pPr marL="171450" indent="-171450" algn="r">
              <a:buFontTx/>
              <a:buChar char="-"/>
            </a:pPr>
            <a:r>
              <a:rPr lang="en-US" sz="1200" b="1" dirty="0" smtClean="0">
                <a:solidFill>
                  <a:srgbClr val="000032"/>
                </a:solidFill>
                <a:latin typeface="+mj-lt"/>
              </a:rPr>
              <a:t>SBIR, STTR, Flow-thru</a:t>
            </a:r>
          </a:p>
          <a:p>
            <a:pPr marL="171450" indent="-171450" algn="r">
              <a:buFontTx/>
              <a:buChar char="-"/>
            </a:pPr>
            <a:r>
              <a:rPr lang="en-US" sz="1200" b="1" dirty="0" smtClean="0">
                <a:solidFill>
                  <a:srgbClr val="000032"/>
                </a:solidFill>
                <a:latin typeface="+mj-lt"/>
              </a:rPr>
              <a:t>NASA, DOE, Other</a:t>
            </a:r>
          </a:p>
          <a:p>
            <a:pPr marL="171450" indent="-171450" algn="r">
              <a:buFontTx/>
              <a:buChar char="-"/>
            </a:pPr>
            <a:r>
              <a:rPr lang="en-US" sz="1200" b="1" dirty="0" smtClean="0">
                <a:solidFill>
                  <a:srgbClr val="000032"/>
                </a:solidFill>
                <a:latin typeface="+mj-lt"/>
              </a:rPr>
              <a:t>Specifically designed, modified, configured or adapted for military use</a:t>
            </a:r>
          </a:p>
          <a:p>
            <a:pPr marL="171450" indent="-171450" algn="r">
              <a:buFontTx/>
              <a:buChar char="-"/>
            </a:pPr>
            <a:r>
              <a:rPr lang="en-US" sz="1200" b="1" dirty="0" smtClean="0">
                <a:solidFill>
                  <a:srgbClr val="000032"/>
                </a:solidFill>
                <a:latin typeface="+mj-lt"/>
              </a:rPr>
              <a:t>Advanced Technology Development </a:t>
            </a:r>
            <a:endParaRPr lang="en-US" sz="1200" b="1" dirty="0">
              <a:solidFill>
                <a:srgbClr val="000032"/>
              </a:solidFill>
              <a:latin typeface="+mj-lt"/>
            </a:endParaRPr>
          </a:p>
        </p:txBody>
      </p:sp>
      <p:sp>
        <p:nvSpPr>
          <p:cNvPr id="30" name="TextBox 29"/>
          <p:cNvSpPr txBox="1"/>
          <p:nvPr/>
        </p:nvSpPr>
        <p:spPr>
          <a:xfrm>
            <a:off x="-1528" y="4237752"/>
            <a:ext cx="1828755" cy="1200329"/>
          </a:xfrm>
          <a:prstGeom prst="rect">
            <a:avLst/>
          </a:prstGeom>
          <a:noFill/>
        </p:spPr>
        <p:txBody>
          <a:bodyPr wrap="square" rtlCol="0">
            <a:spAutoFit/>
          </a:bodyPr>
          <a:lstStyle/>
          <a:p>
            <a:pPr marL="171450" indent="-171450" algn="r">
              <a:buFontTx/>
              <a:buChar char="-"/>
            </a:pPr>
            <a:r>
              <a:rPr lang="en-US" sz="1200" b="1" dirty="0" smtClean="0">
                <a:solidFill>
                  <a:srgbClr val="000032"/>
                </a:solidFill>
                <a:latin typeface="+mj-lt"/>
              </a:rPr>
              <a:t>Pre-publication approval</a:t>
            </a:r>
          </a:p>
          <a:p>
            <a:pPr marL="171450" indent="-171450" algn="r">
              <a:buFontTx/>
              <a:buChar char="-"/>
            </a:pPr>
            <a:r>
              <a:rPr lang="en-US" sz="1200" b="1" dirty="0" smtClean="0">
                <a:solidFill>
                  <a:srgbClr val="000032"/>
                </a:solidFill>
                <a:latin typeface="+mj-lt"/>
              </a:rPr>
              <a:t>Access, dissemination, publication or participation restrictions </a:t>
            </a:r>
            <a:endParaRPr lang="en-US" sz="1200" b="1" dirty="0">
              <a:solidFill>
                <a:srgbClr val="000032"/>
              </a:solidFill>
              <a:latin typeface="+mj-lt"/>
            </a:endParaRPr>
          </a:p>
        </p:txBody>
      </p:sp>
      <p:sp>
        <p:nvSpPr>
          <p:cNvPr id="31" name="TextBox 30"/>
          <p:cNvSpPr txBox="1"/>
          <p:nvPr/>
        </p:nvSpPr>
        <p:spPr>
          <a:xfrm>
            <a:off x="167369" y="2411245"/>
            <a:ext cx="1666749" cy="1015663"/>
          </a:xfrm>
          <a:prstGeom prst="rect">
            <a:avLst/>
          </a:prstGeom>
          <a:noFill/>
        </p:spPr>
        <p:txBody>
          <a:bodyPr wrap="square" rtlCol="0">
            <a:spAutoFit/>
          </a:bodyPr>
          <a:lstStyle/>
          <a:p>
            <a:pPr marL="171450" indent="-171450" algn="r">
              <a:buFontTx/>
              <a:buChar char="-"/>
            </a:pPr>
            <a:r>
              <a:rPr lang="en-US" sz="1200" b="1" dirty="0" smtClean="0">
                <a:solidFill>
                  <a:srgbClr val="000032"/>
                </a:solidFill>
                <a:latin typeface="+mj-lt"/>
              </a:rPr>
              <a:t>FAR / DFAR</a:t>
            </a:r>
          </a:p>
          <a:p>
            <a:pPr marL="171450" indent="-171450" algn="r">
              <a:buFontTx/>
              <a:buChar char="-"/>
            </a:pPr>
            <a:r>
              <a:rPr lang="en-US" sz="1200" b="1" dirty="0" smtClean="0">
                <a:solidFill>
                  <a:srgbClr val="000032"/>
                </a:solidFill>
                <a:latin typeface="+mj-lt"/>
              </a:rPr>
              <a:t>Section H</a:t>
            </a:r>
          </a:p>
          <a:p>
            <a:pPr marL="171450" indent="-171450" algn="r">
              <a:buFontTx/>
              <a:buChar char="-"/>
            </a:pPr>
            <a:r>
              <a:rPr lang="en-US" sz="1200" b="1" dirty="0" smtClean="0">
                <a:solidFill>
                  <a:srgbClr val="000032"/>
                </a:solidFill>
                <a:latin typeface="+mj-lt"/>
              </a:rPr>
              <a:t>CDRL Distribution Statements other than “A” </a:t>
            </a:r>
            <a:endParaRPr lang="en-US" sz="1200" b="1" dirty="0">
              <a:solidFill>
                <a:srgbClr val="000032"/>
              </a:solidFill>
              <a:latin typeface="+mj-lt"/>
            </a:endParaRPr>
          </a:p>
        </p:txBody>
      </p:sp>
      <p:pic>
        <p:nvPicPr>
          <p:cNvPr id="32" name="Picture 10" descr="C:\Documents and Settings\taubmanjl\Local Settings\Temporary Internet Files\Content.IE5\J4U3X4SG\MCj04352400000[1].png"/>
          <p:cNvPicPr>
            <a:picLocks noChangeAspect="1" noChangeArrowheads="1"/>
          </p:cNvPicPr>
          <p:nvPr/>
        </p:nvPicPr>
        <p:blipFill>
          <a:blip r:embed="rId3" cstate="print"/>
          <a:srcRect/>
          <a:stretch>
            <a:fillRect/>
          </a:stretch>
        </p:blipFill>
        <p:spPr bwMode="auto">
          <a:xfrm>
            <a:off x="8028450" y="195689"/>
            <a:ext cx="1144525" cy="1300889"/>
          </a:xfrm>
          <a:prstGeom prst="rect">
            <a:avLst/>
          </a:prstGeom>
          <a:noFill/>
          <a:ln w="9525">
            <a:noFill/>
            <a:miter lim="800000"/>
            <a:headEnd/>
            <a:tailEnd/>
          </a:ln>
        </p:spPr>
      </p:pic>
      <p:cxnSp>
        <p:nvCxnSpPr>
          <p:cNvPr id="33" name="Straight Connector 4"/>
          <p:cNvCxnSpPr/>
          <p:nvPr/>
        </p:nvCxnSpPr>
        <p:spPr>
          <a:xfrm>
            <a:off x="0" y="1143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541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880" y="202980"/>
            <a:ext cx="8333885" cy="1815882"/>
          </a:xfrm>
          <a:prstGeom prst="rect">
            <a:avLst/>
          </a:prstGeom>
        </p:spPr>
        <p:txBody>
          <a:bodyPr wrap="square">
            <a:spAutoFit/>
          </a:bodyPr>
          <a:lstStyle/>
          <a:p>
            <a:pPr algn="ctr"/>
            <a:r>
              <a:rPr lang="en-US" sz="4000" dirty="0" smtClean="0">
                <a:solidFill>
                  <a:srgbClr val="000000"/>
                </a:solidFill>
                <a:latin typeface="Calibri"/>
                <a:ea typeface="MS Mincho"/>
                <a:cs typeface="Calibri"/>
              </a:rPr>
              <a:t>Review examines the Input, Conduct, Output</a:t>
            </a:r>
          </a:p>
          <a:p>
            <a:pPr algn="ctr"/>
            <a:endParaRPr lang="en-US" sz="3200" dirty="0">
              <a:latin typeface="Calibri"/>
              <a:cs typeface="Calibri"/>
            </a:endParaRPr>
          </a:p>
        </p:txBody>
      </p:sp>
      <p:graphicFrame>
        <p:nvGraphicFramePr>
          <p:cNvPr id="7" name="Diagram 6"/>
          <p:cNvGraphicFramePr/>
          <p:nvPr>
            <p:extLst>
              <p:ext uri="{D42A27DB-BD31-4B8C-83A1-F6EECF244321}">
                <p14:modId xmlns:p14="http://schemas.microsoft.com/office/powerpoint/2010/main" val="576059365"/>
              </p:ext>
            </p:extLst>
          </p:nvPr>
        </p:nvGraphicFramePr>
        <p:xfrm>
          <a:off x="577880" y="4389125"/>
          <a:ext cx="8257075" cy="2649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p:cNvSpPr/>
          <p:nvPr/>
        </p:nvSpPr>
        <p:spPr>
          <a:xfrm>
            <a:off x="270640" y="1239915"/>
            <a:ext cx="1305770" cy="1382580"/>
          </a:xfrm>
          <a:prstGeom prst="ellipse">
            <a:avLst/>
          </a:prstGeom>
          <a:solidFill>
            <a:srgbClr val="00B050">
              <a:alpha val="50000"/>
            </a:srgbClr>
          </a:solidFill>
          <a:ln w="34925">
            <a:noFill/>
          </a:ln>
          <a:effectLst>
            <a:outerShdw blurRad="50800" dist="50800" dir="5400000" algn="ctr" rotWithShape="0">
              <a:srgbClr val="92D050"/>
            </a:outerShdw>
          </a:effectLst>
          <a:scene3d>
            <a:camera prst="orthographicFront">
              <a:rot lat="0" lon="0" rev="0"/>
            </a:camera>
            <a:lightRig rig="chilly" dir="t">
              <a:rot lat="0" lon="0" rev="18480000"/>
            </a:lightRig>
          </a:scene3d>
          <a:sp3d prstMaterial="clear">
            <a:bevelT h="63500"/>
          </a:sp3d>
        </p:spPr>
        <p:style>
          <a:lnRef idx="2">
            <a:scrgbClr r="0" g="0" b="0"/>
          </a:lnRef>
          <a:fillRef idx="1">
            <a:scrgbClr r="0" g="0" b="0"/>
          </a:fillRef>
          <a:effectRef idx="0">
            <a:scrgbClr r="0" g="0" b="0"/>
          </a:effectRef>
          <a:fontRef idx="minor">
            <a:schemeClr val="tx1"/>
          </a:fontRef>
        </p:style>
      </p:sp>
      <p:sp>
        <p:nvSpPr>
          <p:cNvPr id="15" name="Oval 14"/>
          <p:cNvSpPr/>
          <p:nvPr/>
        </p:nvSpPr>
        <p:spPr>
          <a:xfrm>
            <a:off x="2728560" y="1239914"/>
            <a:ext cx="1305770" cy="1382580"/>
          </a:xfrm>
          <a:prstGeom prst="ellipse">
            <a:avLst/>
          </a:prstGeom>
          <a:solidFill>
            <a:srgbClr val="00B050">
              <a:alpha val="50000"/>
            </a:srgbClr>
          </a:solidFill>
          <a:ln w="34925">
            <a:noFill/>
          </a:ln>
          <a:effectLst>
            <a:outerShdw blurRad="50800" dist="50800" dir="5400000" algn="ctr" rotWithShape="0">
              <a:srgbClr val="92D050"/>
            </a:outerShdw>
          </a:effectLst>
          <a:scene3d>
            <a:camera prst="orthographicFront">
              <a:rot lat="0" lon="0" rev="0"/>
            </a:camera>
            <a:lightRig rig="chilly" dir="t">
              <a:rot lat="0" lon="0" rev="18480000"/>
            </a:lightRig>
          </a:scene3d>
          <a:sp3d prstMaterial="clear">
            <a:bevelT h="63500"/>
          </a:sp3d>
        </p:spPr>
        <p:style>
          <a:lnRef idx="2">
            <a:scrgbClr r="0" g="0" b="0"/>
          </a:lnRef>
          <a:fillRef idx="1">
            <a:scrgbClr r="0" g="0" b="0"/>
          </a:fillRef>
          <a:effectRef idx="0">
            <a:scrgbClr r="0" g="0" b="0"/>
          </a:effectRef>
          <a:fontRef idx="minor">
            <a:schemeClr val="tx1"/>
          </a:fontRef>
        </p:style>
      </p:sp>
      <p:sp>
        <p:nvSpPr>
          <p:cNvPr id="16" name="Oval 15"/>
          <p:cNvSpPr/>
          <p:nvPr/>
        </p:nvSpPr>
        <p:spPr>
          <a:xfrm>
            <a:off x="5224885" y="1239914"/>
            <a:ext cx="1305770" cy="1382580"/>
          </a:xfrm>
          <a:prstGeom prst="ellipse">
            <a:avLst/>
          </a:prstGeom>
          <a:solidFill>
            <a:srgbClr val="00B050">
              <a:alpha val="50000"/>
            </a:srgbClr>
          </a:solidFill>
          <a:ln w="34925">
            <a:noFill/>
          </a:ln>
          <a:effectLst>
            <a:outerShdw blurRad="50800" dist="50800" dir="5400000" algn="ctr" rotWithShape="0">
              <a:srgbClr val="92D050"/>
            </a:outerShdw>
          </a:effectLst>
          <a:scene3d>
            <a:camera prst="orthographicFront">
              <a:rot lat="0" lon="0" rev="0"/>
            </a:camera>
            <a:lightRig rig="chilly" dir="t">
              <a:rot lat="0" lon="0" rev="18480000"/>
            </a:lightRig>
          </a:scene3d>
          <a:sp3d prstMaterial="clear">
            <a:bevelT h="63500"/>
          </a:sp3d>
        </p:spPr>
        <p:style>
          <a:lnRef idx="2">
            <a:scrgbClr r="0" g="0" b="0"/>
          </a:lnRef>
          <a:fillRef idx="1">
            <a:scrgbClr r="0" g="0" b="0"/>
          </a:fillRef>
          <a:effectRef idx="0">
            <a:scrgbClr r="0" g="0" b="0"/>
          </a:effectRef>
          <a:fontRef idx="minor">
            <a:schemeClr val="tx1"/>
          </a:fontRef>
        </p:style>
      </p:sp>
      <p:sp>
        <p:nvSpPr>
          <p:cNvPr id="3" name="Equal 2"/>
          <p:cNvSpPr/>
          <p:nvPr/>
        </p:nvSpPr>
        <p:spPr>
          <a:xfrm>
            <a:off x="6645870" y="1508750"/>
            <a:ext cx="844910" cy="844910"/>
          </a:xfrm>
          <a:prstGeom prst="mathEqual">
            <a:avLst/>
          </a:prstGeom>
          <a:solidFill>
            <a:srgbClr val="00B050">
              <a:alpha val="50000"/>
            </a:srgbClr>
          </a:solidFill>
          <a:ln>
            <a:noFill/>
          </a:ln>
          <a:effectLst>
            <a:outerShdw blurRad="50800" dist="50800" dir="5400000" algn="ctr" rotWithShape="0">
              <a:srgbClr val="92D050"/>
            </a:outerShdw>
          </a:effectLst>
          <a:scene3d>
            <a:camera prst="orthographicFront"/>
            <a:lightRig rig="freezing" dir="t">
              <a:rot lat="0" lon="0" rev="18480000"/>
            </a:lightRig>
          </a:scene3d>
          <a:sp3d prstMaterial="powde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us 21"/>
          <p:cNvSpPr/>
          <p:nvPr/>
        </p:nvSpPr>
        <p:spPr>
          <a:xfrm>
            <a:off x="1576410" y="1397456"/>
            <a:ext cx="1067493" cy="1067493"/>
          </a:xfrm>
          <a:prstGeom prst="mathPlus">
            <a:avLst/>
          </a:prstGeom>
          <a:solidFill>
            <a:srgbClr val="00B050">
              <a:alpha val="50000"/>
            </a:srgbClr>
          </a:solidFill>
          <a:effectLst>
            <a:outerShdw blurRad="50800" dist="50800" dir="5400000" algn="ctr" rotWithShape="0">
              <a:srgbClr val="92D050">
                <a:alpha val="50000"/>
              </a:srgbClr>
            </a:outerShdw>
            <a:softEdge rad="12700"/>
          </a:effectLst>
          <a:scene3d>
            <a:camera prst="orthographicFront"/>
            <a:lightRig rig="chilly" dir="t">
              <a:rot lat="0" lon="0" rev="3600000"/>
            </a:lightRig>
          </a:scene3d>
          <a:sp3d extrusionH="76200" contourW="12700" prstMaterial="clear">
            <a:bevelT/>
            <a:extrusionClr>
              <a:srgbClr val="00B05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Oval 22"/>
          <p:cNvSpPr/>
          <p:nvPr/>
        </p:nvSpPr>
        <p:spPr>
          <a:xfrm>
            <a:off x="7605995" y="1239912"/>
            <a:ext cx="1305770" cy="1382580"/>
          </a:xfrm>
          <a:prstGeom prst="ellipse">
            <a:avLst/>
          </a:prstGeom>
          <a:solidFill>
            <a:srgbClr val="00B050">
              <a:alpha val="50000"/>
            </a:srgbClr>
          </a:solidFill>
          <a:ln w="34925">
            <a:noFill/>
          </a:ln>
          <a:effectLst>
            <a:outerShdw blurRad="50800" dist="50800" dir="5400000" algn="ctr" rotWithShape="0">
              <a:srgbClr val="92D050"/>
            </a:outerShdw>
          </a:effectLst>
          <a:scene3d>
            <a:camera prst="orthographicFront">
              <a:rot lat="0" lon="0" rev="0"/>
            </a:camera>
            <a:lightRig rig="chilly" dir="t">
              <a:rot lat="0" lon="0" rev="18480000"/>
            </a:lightRig>
          </a:scene3d>
          <a:sp3d prstMaterial="clear">
            <a:bevelT h="63500"/>
          </a:sp3d>
        </p:spPr>
        <p:style>
          <a:lnRef idx="2">
            <a:scrgbClr r="0" g="0" b="0"/>
          </a:lnRef>
          <a:fillRef idx="1">
            <a:scrgbClr r="0" g="0" b="0"/>
          </a:fillRef>
          <a:effectRef idx="0">
            <a:scrgbClr r="0" g="0" b="0"/>
          </a:effectRef>
          <a:fontRef idx="minor">
            <a:schemeClr val="tx1"/>
          </a:fontRef>
        </p:style>
      </p:sp>
      <p:sp>
        <p:nvSpPr>
          <p:cNvPr id="5" name="TextBox 4"/>
          <p:cNvSpPr txBox="1"/>
          <p:nvPr/>
        </p:nvSpPr>
        <p:spPr>
          <a:xfrm>
            <a:off x="270640" y="1649530"/>
            <a:ext cx="1305770" cy="646331"/>
          </a:xfrm>
          <a:prstGeom prst="rect">
            <a:avLst/>
          </a:prstGeom>
          <a:noFill/>
        </p:spPr>
        <p:txBody>
          <a:bodyPr wrap="square" rtlCol="0">
            <a:spAutoFit/>
          </a:bodyPr>
          <a:lstStyle/>
          <a:p>
            <a:pPr algn="ctr"/>
            <a:r>
              <a:rPr lang="en-US" sz="1800" b="1" dirty="0" smtClean="0">
                <a:latin typeface="+mn-lt"/>
              </a:rPr>
              <a:t>Restricted Input</a:t>
            </a:r>
            <a:endParaRPr lang="en-US" sz="1800" b="1" dirty="0">
              <a:latin typeface="+mn-lt"/>
            </a:endParaRPr>
          </a:p>
        </p:txBody>
      </p:sp>
      <p:sp>
        <p:nvSpPr>
          <p:cNvPr id="24" name="TextBox 23"/>
          <p:cNvSpPr txBox="1"/>
          <p:nvPr/>
        </p:nvSpPr>
        <p:spPr>
          <a:xfrm>
            <a:off x="2728560" y="1577262"/>
            <a:ext cx="1305770" cy="646331"/>
          </a:xfrm>
          <a:prstGeom prst="rect">
            <a:avLst/>
          </a:prstGeom>
          <a:noFill/>
        </p:spPr>
        <p:txBody>
          <a:bodyPr wrap="square" rtlCol="0">
            <a:spAutoFit/>
          </a:bodyPr>
          <a:lstStyle/>
          <a:p>
            <a:pPr algn="ctr"/>
            <a:r>
              <a:rPr lang="en-US" sz="1800" b="1" dirty="0" smtClean="0">
                <a:latin typeface="+mn-lt"/>
              </a:rPr>
              <a:t>Restricted Conduct</a:t>
            </a:r>
            <a:endParaRPr lang="en-US" sz="1800" b="1" dirty="0">
              <a:latin typeface="+mn-lt"/>
            </a:endParaRPr>
          </a:p>
        </p:txBody>
      </p:sp>
      <p:sp>
        <p:nvSpPr>
          <p:cNvPr id="25" name="TextBox 24"/>
          <p:cNvSpPr txBox="1"/>
          <p:nvPr/>
        </p:nvSpPr>
        <p:spPr>
          <a:xfrm>
            <a:off x="5224885" y="1577259"/>
            <a:ext cx="1305770" cy="646331"/>
          </a:xfrm>
          <a:prstGeom prst="rect">
            <a:avLst/>
          </a:prstGeom>
          <a:noFill/>
        </p:spPr>
        <p:txBody>
          <a:bodyPr wrap="square" rtlCol="0">
            <a:spAutoFit/>
          </a:bodyPr>
          <a:lstStyle/>
          <a:p>
            <a:pPr algn="ctr"/>
            <a:r>
              <a:rPr lang="en-US" sz="1800" b="1" dirty="0" smtClean="0">
                <a:latin typeface="+mn-lt"/>
              </a:rPr>
              <a:t>Restricted Output</a:t>
            </a:r>
            <a:endParaRPr lang="en-US" sz="1800" b="1" dirty="0">
              <a:latin typeface="+mn-lt"/>
            </a:endParaRPr>
          </a:p>
        </p:txBody>
      </p:sp>
      <p:sp>
        <p:nvSpPr>
          <p:cNvPr id="26" name="TextBox 25"/>
          <p:cNvSpPr txBox="1"/>
          <p:nvPr/>
        </p:nvSpPr>
        <p:spPr>
          <a:xfrm>
            <a:off x="7413970" y="1376402"/>
            <a:ext cx="1653219" cy="923330"/>
          </a:xfrm>
          <a:prstGeom prst="rect">
            <a:avLst/>
          </a:prstGeom>
          <a:noFill/>
        </p:spPr>
        <p:txBody>
          <a:bodyPr wrap="square" rtlCol="0">
            <a:spAutoFit/>
          </a:bodyPr>
          <a:lstStyle/>
          <a:p>
            <a:pPr algn="ctr"/>
            <a:r>
              <a:rPr lang="en-US" sz="1800" b="1" dirty="0" smtClean="0">
                <a:latin typeface="+mn-lt"/>
              </a:rPr>
              <a:t>Not </a:t>
            </a:r>
          </a:p>
          <a:p>
            <a:pPr algn="ctr"/>
            <a:r>
              <a:rPr lang="en-US" sz="1800" b="1" dirty="0" smtClean="0">
                <a:latin typeface="+mn-lt"/>
              </a:rPr>
              <a:t>Fundamental</a:t>
            </a:r>
          </a:p>
          <a:p>
            <a:pPr algn="ctr"/>
            <a:r>
              <a:rPr lang="en-US" sz="1800" b="1" dirty="0" smtClean="0">
                <a:latin typeface="+mn-lt"/>
              </a:rPr>
              <a:t>Research</a:t>
            </a:r>
            <a:endParaRPr lang="en-US" sz="1800" b="1" dirty="0">
              <a:latin typeface="+mn-lt"/>
            </a:endParaRPr>
          </a:p>
        </p:txBody>
      </p:sp>
      <p:sp>
        <p:nvSpPr>
          <p:cNvPr id="27" name="Oval 26"/>
          <p:cNvSpPr/>
          <p:nvPr/>
        </p:nvSpPr>
        <p:spPr>
          <a:xfrm>
            <a:off x="270640" y="2968140"/>
            <a:ext cx="1305770" cy="1382580"/>
          </a:xfrm>
          <a:prstGeom prst="ellipse">
            <a:avLst/>
          </a:prstGeom>
          <a:solidFill>
            <a:srgbClr val="00B0F0">
              <a:alpha val="50000"/>
            </a:srgbClr>
          </a:solidFill>
          <a:ln w="34925">
            <a:noFill/>
          </a:ln>
          <a:effectLst/>
          <a:scene3d>
            <a:camera prst="orthographicFront">
              <a:rot lat="0" lon="0" rev="0"/>
            </a:camera>
            <a:lightRig rig="chilly" dir="t"/>
          </a:scene3d>
          <a:sp3d extrusionH="76200" contourW="12700" prstMaterial="clear">
            <a:bevelT h="63500"/>
            <a:extrusionClr>
              <a:srgbClr val="FFFF00"/>
            </a:extrusionClr>
            <a:contourClr>
              <a:srgbClr val="00B050"/>
            </a:contourClr>
          </a:sp3d>
        </p:spPr>
        <p:style>
          <a:lnRef idx="2">
            <a:scrgbClr r="0" g="0" b="0"/>
          </a:lnRef>
          <a:fillRef idx="1">
            <a:scrgbClr r="0" g="0" b="0"/>
          </a:fillRef>
          <a:effectRef idx="0">
            <a:scrgbClr r="0" g="0" b="0"/>
          </a:effectRef>
          <a:fontRef idx="minor">
            <a:schemeClr val="tx1"/>
          </a:fontRef>
        </p:style>
      </p:sp>
      <p:sp>
        <p:nvSpPr>
          <p:cNvPr id="28" name="Oval 27"/>
          <p:cNvSpPr/>
          <p:nvPr/>
        </p:nvSpPr>
        <p:spPr>
          <a:xfrm>
            <a:off x="2728560" y="2968139"/>
            <a:ext cx="1305770" cy="1382580"/>
          </a:xfrm>
          <a:prstGeom prst="ellipse">
            <a:avLst/>
          </a:prstGeom>
          <a:solidFill>
            <a:srgbClr val="00B0F0">
              <a:alpha val="50000"/>
            </a:srgbClr>
          </a:solidFill>
          <a:ln w="34925">
            <a:noFill/>
          </a:ln>
          <a:effectLst/>
          <a:scene3d>
            <a:camera prst="orthographicFront">
              <a:rot lat="0" lon="0" rev="0"/>
            </a:camera>
            <a:lightRig rig="chilly" dir="t"/>
          </a:scene3d>
          <a:sp3d extrusionH="76200" contourW="12700" prstMaterial="clear">
            <a:bevelT h="63500"/>
            <a:extrusionClr>
              <a:srgbClr val="FFFF00"/>
            </a:extrusionClr>
            <a:contourClr>
              <a:srgbClr val="00B050"/>
            </a:contourClr>
          </a:sp3d>
        </p:spPr>
        <p:style>
          <a:lnRef idx="2">
            <a:scrgbClr r="0" g="0" b="0"/>
          </a:lnRef>
          <a:fillRef idx="1">
            <a:scrgbClr r="0" g="0" b="0"/>
          </a:fillRef>
          <a:effectRef idx="0">
            <a:scrgbClr r="0" g="0" b="0"/>
          </a:effectRef>
          <a:fontRef idx="minor">
            <a:schemeClr val="tx1"/>
          </a:fontRef>
        </p:style>
      </p:sp>
      <p:sp>
        <p:nvSpPr>
          <p:cNvPr id="29" name="Oval 28"/>
          <p:cNvSpPr/>
          <p:nvPr/>
        </p:nvSpPr>
        <p:spPr>
          <a:xfrm>
            <a:off x="5224885" y="2968139"/>
            <a:ext cx="1305770" cy="1382580"/>
          </a:xfrm>
          <a:prstGeom prst="ellipse">
            <a:avLst/>
          </a:prstGeom>
          <a:solidFill>
            <a:srgbClr val="00B0F0">
              <a:alpha val="50000"/>
            </a:srgbClr>
          </a:solidFill>
          <a:ln w="34925">
            <a:noFill/>
          </a:ln>
          <a:effectLst/>
          <a:scene3d>
            <a:camera prst="orthographicFront">
              <a:rot lat="0" lon="0" rev="0"/>
            </a:camera>
            <a:lightRig rig="chilly" dir="t"/>
          </a:scene3d>
          <a:sp3d extrusionH="76200" contourW="12700" prstMaterial="clear">
            <a:bevelT h="63500"/>
            <a:extrusionClr>
              <a:srgbClr val="FFFF00"/>
            </a:extrusionClr>
            <a:contourClr>
              <a:srgbClr val="00B050"/>
            </a:contourClr>
          </a:sp3d>
        </p:spPr>
        <p:style>
          <a:lnRef idx="2">
            <a:scrgbClr r="0" g="0" b="0"/>
          </a:lnRef>
          <a:fillRef idx="1">
            <a:scrgbClr r="0" g="0" b="0"/>
          </a:fillRef>
          <a:effectRef idx="0">
            <a:scrgbClr r="0" g="0" b="0"/>
          </a:effectRef>
          <a:fontRef idx="minor">
            <a:schemeClr val="tx1"/>
          </a:fontRef>
        </p:style>
      </p:sp>
      <p:sp>
        <p:nvSpPr>
          <p:cNvPr id="30" name="Plus 29"/>
          <p:cNvSpPr/>
          <p:nvPr/>
        </p:nvSpPr>
        <p:spPr>
          <a:xfrm>
            <a:off x="4111140" y="3125682"/>
            <a:ext cx="1067493" cy="1067493"/>
          </a:xfrm>
          <a:prstGeom prst="mathPlus">
            <a:avLst/>
          </a:prstGeom>
          <a:solidFill>
            <a:srgbClr val="00B0F0">
              <a:alpha val="50000"/>
            </a:srgbClr>
          </a:solidFill>
          <a:effectLst>
            <a:outerShdw blurRad="40000" dist="23000" dir="5400000" rotWithShape="0">
              <a:srgbClr val="FFFF00">
                <a:alpha val="34902"/>
              </a:srgbClr>
            </a:outerShdw>
            <a:softEdge rad="12700"/>
          </a:effectLst>
          <a:scene3d>
            <a:camera prst="orthographicFront"/>
            <a:lightRig rig="chilly" dir="t"/>
          </a:scene3d>
          <a:sp3d extrusionH="76200" contourW="12700" prstMaterial="clear">
            <a:bevelT h="63500"/>
            <a:extrusionClr>
              <a:srgbClr val="FFFF0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1" name="Equal 30"/>
          <p:cNvSpPr/>
          <p:nvPr/>
        </p:nvSpPr>
        <p:spPr>
          <a:xfrm>
            <a:off x="6645870" y="3236975"/>
            <a:ext cx="844910" cy="844910"/>
          </a:xfrm>
          <a:prstGeom prst="mathEqual">
            <a:avLst/>
          </a:prstGeom>
          <a:solidFill>
            <a:srgbClr val="00B0F0">
              <a:alpha val="50000"/>
            </a:srgbClr>
          </a:solidFill>
          <a:ln>
            <a:noFill/>
          </a:ln>
          <a:effectLst/>
          <a:scene3d>
            <a:camera prst="orthographicFront"/>
            <a:lightRig rig="chilly" dir="t"/>
          </a:scene3d>
          <a:sp3d extrusionH="76200" contourW="12700" prstMaterial="clear">
            <a:bevelT h="63500"/>
            <a:extrusionClr>
              <a:srgbClr val="FFFF00"/>
            </a:extrusionClr>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Plus 31"/>
          <p:cNvSpPr/>
          <p:nvPr/>
        </p:nvSpPr>
        <p:spPr>
          <a:xfrm>
            <a:off x="1576410" y="3125681"/>
            <a:ext cx="1067493" cy="1067493"/>
          </a:xfrm>
          <a:prstGeom prst="mathPlus">
            <a:avLst/>
          </a:prstGeom>
          <a:solidFill>
            <a:srgbClr val="00B0F0">
              <a:alpha val="50000"/>
            </a:srgbClr>
          </a:solidFill>
          <a:effectLst>
            <a:outerShdw blurRad="40000" dist="23000" dir="5400000" rotWithShape="0">
              <a:srgbClr val="FFFF00">
                <a:alpha val="34902"/>
              </a:srgbClr>
            </a:outerShdw>
            <a:softEdge rad="12700"/>
          </a:effectLst>
          <a:scene3d>
            <a:camera prst="orthographicFront"/>
            <a:lightRig rig="chilly" dir="t"/>
          </a:scene3d>
          <a:sp3d extrusionH="76200" contourW="12700" prstMaterial="clear">
            <a:bevelT h="63500"/>
            <a:extrusionClr>
              <a:srgbClr val="FFFF0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3" name="Oval 32"/>
          <p:cNvSpPr/>
          <p:nvPr/>
        </p:nvSpPr>
        <p:spPr>
          <a:xfrm>
            <a:off x="7605995" y="2968137"/>
            <a:ext cx="1305770" cy="1382580"/>
          </a:xfrm>
          <a:prstGeom prst="ellipse">
            <a:avLst/>
          </a:prstGeom>
          <a:solidFill>
            <a:srgbClr val="00B0F0">
              <a:alpha val="50000"/>
            </a:srgbClr>
          </a:solidFill>
          <a:ln w="34925">
            <a:noFill/>
          </a:ln>
          <a:effectLst/>
          <a:scene3d>
            <a:camera prst="orthographicFront">
              <a:rot lat="0" lon="0" rev="0"/>
            </a:camera>
            <a:lightRig rig="chilly" dir="t"/>
          </a:scene3d>
          <a:sp3d extrusionH="76200" contourW="12700" prstMaterial="clear">
            <a:bevelT h="63500"/>
            <a:extrusionClr>
              <a:srgbClr val="FFFF00"/>
            </a:extrusionClr>
            <a:contourClr>
              <a:srgbClr val="00B050"/>
            </a:contourClr>
          </a:sp3d>
        </p:spPr>
        <p:style>
          <a:lnRef idx="2">
            <a:scrgbClr r="0" g="0" b="0"/>
          </a:lnRef>
          <a:fillRef idx="1">
            <a:scrgbClr r="0" g="0" b="0"/>
          </a:fillRef>
          <a:effectRef idx="0">
            <a:scrgbClr r="0" g="0" b="0"/>
          </a:effectRef>
          <a:fontRef idx="minor">
            <a:schemeClr val="tx1"/>
          </a:fontRef>
        </p:style>
      </p:sp>
      <p:sp>
        <p:nvSpPr>
          <p:cNvPr id="6" name="TextBox 5"/>
          <p:cNvSpPr txBox="1"/>
          <p:nvPr/>
        </p:nvSpPr>
        <p:spPr>
          <a:xfrm>
            <a:off x="232235" y="3358744"/>
            <a:ext cx="1420985" cy="646331"/>
          </a:xfrm>
          <a:prstGeom prst="rect">
            <a:avLst/>
          </a:prstGeom>
          <a:noFill/>
        </p:spPr>
        <p:txBody>
          <a:bodyPr wrap="square" rtlCol="0">
            <a:spAutoFit/>
          </a:bodyPr>
          <a:lstStyle/>
          <a:p>
            <a:pPr algn="ctr"/>
            <a:r>
              <a:rPr lang="en-US" sz="1800" b="1" dirty="0" smtClean="0">
                <a:latin typeface="+mn-lt"/>
              </a:rPr>
              <a:t>Unrestricted Input</a:t>
            </a:r>
            <a:endParaRPr lang="en-US" sz="1800" b="1" dirty="0">
              <a:latin typeface="+mn-lt"/>
            </a:endParaRPr>
          </a:p>
        </p:txBody>
      </p:sp>
      <p:sp>
        <p:nvSpPr>
          <p:cNvPr id="39" name="TextBox 38"/>
          <p:cNvSpPr txBox="1"/>
          <p:nvPr/>
        </p:nvSpPr>
        <p:spPr>
          <a:xfrm>
            <a:off x="2728560" y="3358744"/>
            <a:ext cx="1382580" cy="646331"/>
          </a:xfrm>
          <a:prstGeom prst="rect">
            <a:avLst/>
          </a:prstGeom>
          <a:noFill/>
        </p:spPr>
        <p:txBody>
          <a:bodyPr wrap="square" rtlCol="0">
            <a:spAutoFit/>
          </a:bodyPr>
          <a:lstStyle/>
          <a:p>
            <a:pPr algn="ctr"/>
            <a:r>
              <a:rPr lang="en-US" sz="1800" b="1" dirty="0" smtClean="0">
                <a:latin typeface="+mn-lt"/>
              </a:rPr>
              <a:t>Unrestricted Conduct</a:t>
            </a:r>
            <a:endParaRPr lang="en-US" sz="1800" b="1" dirty="0">
              <a:latin typeface="+mn-lt"/>
            </a:endParaRPr>
          </a:p>
        </p:txBody>
      </p:sp>
      <p:sp>
        <p:nvSpPr>
          <p:cNvPr id="40" name="TextBox 39"/>
          <p:cNvSpPr txBox="1"/>
          <p:nvPr/>
        </p:nvSpPr>
        <p:spPr>
          <a:xfrm>
            <a:off x="5148075" y="3358744"/>
            <a:ext cx="1420985" cy="646331"/>
          </a:xfrm>
          <a:prstGeom prst="rect">
            <a:avLst/>
          </a:prstGeom>
          <a:noFill/>
        </p:spPr>
        <p:txBody>
          <a:bodyPr wrap="square" rtlCol="0">
            <a:spAutoFit/>
          </a:bodyPr>
          <a:lstStyle/>
          <a:p>
            <a:pPr algn="ctr"/>
            <a:r>
              <a:rPr lang="en-US" sz="1800" b="1" dirty="0" smtClean="0">
                <a:latin typeface="+mn-lt"/>
              </a:rPr>
              <a:t>Unrestricted Output</a:t>
            </a:r>
            <a:endParaRPr lang="en-US" sz="1800" b="1" dirty="0">
              <a:latin typeface="+mn-lt"/>
            </a:endParaRPr>
          </a:p>
        </p:txBody>
      </p:sp>
      <p:sp>
        <p:nvSpPr>
          <p:cNvPr id="41" name="TextBox 40"/>
          <p:cNvSpPr txBox="1"/>
          <p:nvPr/>
        </p:nvSpPr>
        <p:spPr>
          <a:xfrm>
            <a:off x="7529185" y="3358744"/>
            <a:ext cx="1461194" cy="646331"/>
          </a:xfrm>
          <a:prstGeom prst="rect">
            <a:avLst/>
          </a:prstGeom>
          <a:noFill/>
        </p:spPr>
        <p:txBody>
          <a:bodyPr wrap="square" rtlCol="0">
            <a:spAutoFit/>
          </a:bodyPr>
          <a:lstStyle/>
          <a:p>
            <a:pPr algn="ctr"/>
            <a:r>
              <a:rPr lang="en-US" sz="1800" b="1" dirty="0" smtClean="0">
                <a:latin typeface="+mn-lt"/>
              </a:rPr>
              <a:t>Fundamental Research</a:t>
            </a:r>
            <a:endParaRPr lang="en-US" sz="1800" b="1" dirty="0">
              <a:latin typeface="+mn-lt"/>
            </a:endParaRPr>
          </a:p>
        </p:txBody>
      </p:sp>
      <p:sp>
        <p:nvSpPr>
          <p:cNvPr id="34" name="Plus 33"/>
          <p:cNvSpPr/>
          <p:nvPr/>
        </p:nvSpPr>
        <p:spPr>
          <a:xfrm>
            <a:off x="4111139" y="1366677"/>
            <a:ext cx="1067493" cy="1067493"/>
          </a:xfrm>
          <a:prstGeom prst="mathPlus">
            <a:avLst/>
          </a:prstGeom>
          <a:solidFill>
            <a:srgbClr val="00B050">
              <a:alpha val="50000"/>
            </a:srgbClr>
          </a:solidFill>
          <a:effectLst>
            <a:outerShdw blurRad="50800" dist="50800" dir="5400000" algn="ctr" rotWithShape="0">
              <a:srgbClr val="92D050">
                <a:alpha val="50000"/>
              </a:srgbClr>
            </a:outerShdw>
            <a:softEdge rad="12700"/>
          </a:effectLst>
          <a:scene3d>
            <a:camera prst="orthographicFront"/>
            <a:lightRig rig="chilly" dir="t">
              <a:rot lat="0" lon="0" rev="3600000"/>
            </a:lightRig>
          </a:scene3d>
          <a:sp3d extrusionH="76200" contourW="12700" prstMaterial="clear">
            <a:bevelT/>
            <a:extrusionClr>
              <a:srgbClr val="00B05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Tree>
    <p:extLst>
      <p:ext uri="{BB962C8B-B14F-4D97-AF65-F5344CB8AC3E}">
        <p14:creationId xmlns:p14="http://schemas.microsoft.com/office/powerpoint/2010/main" val="1071914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775281" y="1496380"/>
            <a:ext cx="5216234" cy="4851400"/>
            <a:chOff x="1775281" y="1496380"/>
            <a:chExt cx="5216234" cy="4851400"/>
          </a:xfrm>
        </p:grpSpPr>
        <p:sp>
          <p:nvSpPr>
            <p:cNvPr id="2" name="Oval 49"/>
            <p:cNvSpPr>
              <a:spLocks noChangeArrowheads="1"/>
            </p:cNvSpPr>
            <p:nvPr/>
          </p:nvSpPr>
          <p:spPr bwMode="auto">
            <a:xfrm>
              <a:off x="1834118" y="1500737"/>
              <a:ext cx="5153025" cy="4847043"/>
            </a:xfrm>
            <a:prstGeom prst="ellipse">
              <a:avLst/>
            </a:pr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AutoShape 48"/>
            <p:cNvSpPr>
              <a:spLocks noChangeShapeType="1"/>
            </p:cNvSpPr>
            <p:nvPr/>
          </p:nvSpPr>
          <p:spPr bwMode="auto">
            <a:xfrm>
              <a:off x="4409213" y="1496380"/>
              <a:ext cx="0" cy="4851400"/>
            </a:xfrm>
            <a:prstGeom prst="straightConnector1">
              <a:avLst/>
            </a:prstGeom>
            <a:noFill/>
            <a:ln w="1016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AutoShape 46"/>
            <p:cNvSpPr>
              <a:spLocks noChangeShapeType="1"/>
            </p:cNvSpPr>
            <p:nvPr/>
          </p:nvSpPr>
          <p:spPr bwMode="auto">
            <a:xfrm flipH="1">
              <a:off x="2602759" y="2186947"/>
              <a:ext cx="3661543" cy="3450659"/>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AutoShape 36"/>
            <p:cNvSpPr>
              <a:spLocks noChangeShapeType="1"/>
            </p:cNvSpPr>
            <p:nvPr/>
          </p:nvSpPr>
          <p:spPr bwMode="auto">
            <a:xfrm>
              <a:off x="1838490" y="3929705"/>
              <a:ext cx="5153025" cy="726"/>
            </a:xfrm>
            <a:prstGeom prst="straightConnector1">
              <a:avLst/>
            </a:prstGeom>
            <a:noFill/>
            <a:ln w="101600">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AutoShape 47"/>
            <p:cNvSpPr>
              <a:spLocks noChangeShapeType="1"/>
            </p:cNvSpPr>
            <p:nvPr/>
          </p:nvSpPr>
          <p:spPr bwMode="auto">
            <a:xfrm>
              <a:off x="2579599" y="2213815"/>
              <a:ext cx="3673123" cy="3434684"/>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Oval 45"/>
            <p:cNvSpPr>
              <a:spLocks noChangeArrowheads="1"/>
            </p:cNvSpPr>
            <p:nvPr/>
          </p:nvSpPr>
          <p:spPr bwMode="auto">
            <a:xfrm>
              <a:off x="2560549" y="2133600"/>
              <a:ext cx="3649963" cy="3461551"/>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AutoShape 47"/>
            <p:cNvSpPr>
              <a:spLocks noChangeShapeType="1"/>
            </p:cNvSpPr>
            <p:nvPr/>
          </p:nvSpPr>
          <p:spPr bwMode="auto">
            <a:xfrm>
              <a:off x="2731999" y="2366215"/>
              <a:ext cx="3673123" cy="3434684"/>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AutoShape 47"/>
            <p:cNvSpPr>
              <a:spLocks noChangeShapeType="1"/>
            </p:cNvSpPr>
            <p:nvPr/>
          </p:nvSpPr>
          <p:spPr bwMode="auto">
            <a:xfrm>
              <a:off x="2851832" y="2518615"/>
              <a:ext cx="3673123" cy="3434684"/>
            </a:xfrm>
            <a:prstGeom prst="straightConnector1">
              <a:avLst/>
            </a:prstGeom>
            <a:noFill/>
            <a:ln w="101600">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45"/>
            <p:cNvSpPr>
              <a:spLocks noChangeArrowheads="1"/>
            </p:cNvSpPr>
            <p:nvPr/>
          </p:nvSpPr>
          <p:spPr bwMode="auto">
            <a:xfrm>
              <a:off x="3200400" y="2743200"/>
              <a:ext cx="2315966" cy="2178446"/>
            </a:xfrm>
            <a:prstGeom prst="ellipse">
              <a:avLst/>
            </a:prstGeom>
            <a:gradFill>
              <a:gsLst>
                <a:gs pos="0">
                  <a:schemeClr val="tx1">
                    <a:lumMod val="77000"/>
                    <a:lumOff val="23000"/>
                  </a:schemeClr>
                </a:gs>
                <a:gs pos="50000">
                  <a:schemeClr val="accent6">
                    <a:lumMod val="50000"/>
                  </a:schemeClr>
                </a:gs>
                <a:gs pos="100000">
                  <a:srgbClr val="FFC000"/>
                </a:gs>
              </a:gsLst>
              <a:lin ang="0" scaled="0"/>
            </a:gradFill>
            <a:ln w="9525">
              <a:noFill/>
              <a:round/>
              <a:headEnd/>
              <a:tailEnd/>
            </a:ln>
            <a:effectLst>
              <a:glow rad="965200">
                <a:schemeClr val="accent6">
                  <a:satMod val="175000"/>
                </a:schemeClr>
              </a:glow>
            </a:effectLst>
          </p:spPr>
          <p:txBody>
            <a:bodyPr vert="horz" wrap="square" lIns="91440" tIns="45720" rIns="91440" bIns="45720" numCol="1" anchor="t" anchorCtr="0" compatLnSpc="1">
              <a:prstTxWarp prst="textNoShape">
                <a:avLst/>
              </a:prstTxWarp>
            </a:bodyPr>
            <a:lstStyle/>
            <a:p>
              <a:endParaRPr lang="en-US"/>
            </a:p>
          </p:txBody>
        </p:sp>
        <p:sp>
          <p:nvSpPr>
            <p:cNvPr id="12" name="Pentagon 11"/>
            <p:cNvSpPr/>
            <p:nvPr/>
          </p:nvSpPr>
          <p:spPr>
            <a:xfrm rot="18519911">
              <a:off x="2455707" y="2064850"/>
              <a:ext cx="792251" cy="666265"/>
            </a:xfrm>
            <a:prstGeom prst="homePlate">
              <a:avLst/>
            </a:prstGeom>
            <a:solidFill>
              <a:schemeClr val="tx1">
                <a:lumMod val="75000"/>
                <a:lumOff val="25000"/>
              </a:schemeClr>
            </a:solidFill>
            <a:ln>
              <a:gradFill>
                <a:gsLst>
                  <a:gs pos="0">
                    <a:schemeClr val="tx1">
                      <a:lumMod val="75000"/>
                      <a:lumOff val="25000"/>
                    </a:schemeClr>
                  </a:gs>
                  <a:gs pos="50000">
                    <a:schemeClr val="accent6">
                      <a:lumMod val="50000"/>
                    </a:schemeClr>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2583607">
              <a:off x="5626029" y="2161871"/>
              <a:ext cx="792251" cy="673081"/>
            </a:xfrm>
            <a:prstGeom prst="homePlate">
              <a:avLst/>
            </a:prstGeom>
            <a:solidFill>
              <a:schemeClr val="tx1">
                <a:lumMod val="75000"/>
                <a:lumOff val="25000"/>
              </a:schemeClr>
            </a:solidFill>
            <a:ln>
              <a:gradFill>
                <a:gsLst>
                  <a:gs pos="0">
                    <a:schemeClr val="tx1">
                      <a:lumMod val="75000"/>
                      <a:lumOff val="25000"/>
                    </a:schemeClr>
                  </a:gs>
                  <a:gs pos="50000">
                    <a:schemeClr val="accent6">
                      <a:lumMod val="50000"/>
                    </a:schemeClr>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8292536">
              <a:off x="5400374" y="5108784"/>
              <a:ext cx="792251" cy="774486"/>
            </a:xfrm>
            <a:prstGeom prst="homePlate">
              <a:avLst/>
            </a:prstGeom>
            <a:solidFill>
              <a:schemeClr val="tx1">
                <a:lumMod val="75000"/>
                <a:lumOff val="25000"/>
              </a:schemeClr>
            </a:solidFill>
            <a:ln>
              <a:gradFill>
                <a:gsLst>
                  <a:gs pos="0">
                    <a:schemeClr val="tx1">
                      <a:lumMod val="75000"/>
                      <a:lumOff val="25000"/>
                    </a:schemeClr>
                  </a:gs>
                  <a:gs pos="50000">
                    <a:schemeClr val="accent6">
                      <a:lumMod val="50000"/>
                    </a:schemeClr>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entagon 17"/>
            <p:cNvSpPr/>
            <p:nvPr/>
          </p:nvSpPr>
          <p:spPr>
            <a:xfrm rot="13149819">
              <a:off x="2417969" y="4961172"/>
              <a:ext cx="792251" cy="733355"/>
            </a:xfrm>
            <a:prstGeom prst="homePlate">
              <a:avLst/>
            </a:prstGeom>
            <a:solidFill>
              <a:schemeClr val="tx1">
                <a:lumMod val="75000"/>
                <a:lumOff val="25000"/>
              </a:schemeClr>
            </a:solidFill>
            <a:ln>
              <a:gradFill>
                <a:gsLst>
                  <a:gs pos="0">
                    <a:schemeClr val="tx1">
                      <a:lumMod val="75000"/>
                      <a:lumOff val="25000"/>
                    </a:schemeClr>
                  </a:gs>
                  <a:gs pos="50000">
                    <a:schemeClr val="accent6">
                      <a:lumMod val="50000"/>
                    </a:schemeClr>
                  </a:gs>
                  <a:gs pos="100000">
                    <a:srgbClr val="FFC000"/>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44"/>
            <p:cNvSpPr txBox="1">
              <a:spLocks noChangeArrowheads="1"/>
            </p:cNvSpPr>
            <p:nvPr/>
          </p:nvSpPr>
          <p:spPr bwMode="auto">
            <a:xfrm>
              <a:off x="3639789" y="1533436"/>
              <a:ext cx="1491482"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Black" panose="020B0A04020102020204" pitchFamily="34" charset="0"/>
                  <a:ea typeface="Calibri" pitchFamily="34" charset="0"/>
                  <a:cs typeface="Times New Roman" pitchFamily="18" charset="0"/>
                </a:rPr>
                <a:t>Restricted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bg1"/>
                  </a:solidFill>
                  <a:effectLst/>
                  <a:latin typeface="Arial Black" panose="020B0A04020102020204" pitchFamily="34" charset="0"/>
                  <a:cs typeface="Times New Roman" pitchFamily="18" charset="0"/>
                </a:rPr>
                <a:t>Input</a:t>
              </a:r>
              <a:endParaRPr kumimoji="0" lang="en-US" b="0" i="0" u="none" strike="noStrike" cap="none" normalizeH="0" baseline="0" dirty="0" smtClean="0">
                <a:ln>
                  <a:noFill/>
                </a:ln>
                <a:solidFill>
                  <a:schemeClr val="bg1"/>
                </a:solidFill>
                <a:effectLst/>
                <a:latin typeface="Arial Black" panose="020B0A04020102020204" pitchFamily="34" charset="0"/>
                <a:cs typeface="Arial" pitchFamily="34" charset="0"/>
              </a:endParaRPr>
            </a:p>
          </p:txBody>
        </p:sp>
        <p:sp>
          <p:nvSpPr>
            <p:cNvPr id="22" name="Plus 21"/>
            <p:cNvSpPr/>
            <p:nvPr/>
          </p:nvSpPr>
          <p:spPr>
            <a:xfrm rot="18805202">
              <a:off x="5563678" y="2056146"/>
              <a:ext cx="755596" cy="763254"/>
            </a:xfrm>
            <a:prstGeom prst="mathPlus">
              <a:avLst/>
            </a:prstGeom>
            <a:gradFill>
              <a:gsLst>
                <a:gs pos="2000">
                  <a:schemeClr val="bg1"/>
                </a:gs>
                <a:gs pos="50000">
                  <a:schemeClr val="accent6">
                    <a:lumMod val="50000"/>
                  </a:schemeClr>
                </a:gs>
                <a:gs pos="99000">
                  <a:schemeClr val="bg1"/>
                </a:gs>
              </a:gsLst>
              <a:lin ang="0" scaled="0"/>
            </a:gradFill>
            <a:effectLst>
              <a:outerShdw blurRad="40000" dist="23000" dir="5400000" rotWithShape="0">
                <a:srgbClr val="FFFF00">
                  <a:alpha val="34902"/>
                </a:srgbClr>
              </a:outerShdw>
              <a:softEdge rad="12700"/>
            </a:effectLst>
            <a:scene3d>
              <a:camera prst="orthographicFront"/>
              <a:lightRig rig="chilly" dir="t"/>
            </a:scene3d>
            <a:sp3d extrusionH="76200" contourW="12700" prstMaterial="clear">
              <a:bevelT h="63500"/>
              <a:extrusionClr>
                <a:srgbClr val="FFFF0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3" name="Plus 22"/>
            <p:cNvSpPr/>
            <p:nvPr/>
          </p:nvSpPr>
          <p:spPr>
            <a:xfrm rot="2986192">
              <a:off x="5494888" y="5028953"/>
              <a:ext cx="755596" cy="763254"/>
            </a:xfrm>
            <a:prstGeom prst="mathPlus">
              <a:avLst/>
            </a:prstGeom>
            <a:gradFill>
              <a:gsLst>
                <a:gs pos="2000">
                  <a:schemeClr val="bg1"/>
                </a:gs>
                <a:gs pos="50000">
                  <a:schemeClr val="accent6">
                    <a:lumMod val="50000"/>
                  </a:schemeClr>
                </a:gs>
                <a:gs pos="99000">
                  <a:schemeClr val="bg1"/>
                </a:gs>
              </a:gsLst>
              <a:lin ang="0" scaled="0"/>
            </a:gradFill>
            <a:effectLst>
              <a:outerShdw blurRad="40000" dist="23000" dir="5400000" rotWithShape="0">
                <a:srgbClr val="FFFF00">
                  <a:alpha val="34902"/>
                </a:srgbClr>
              </a:outerShdw>
              <a:softEdge rad="12700"/>
            </a:effectLst>
            <a:scene3d>
              <a:camera prst="orthographicFront"/>
              <a:lightRig rig="chilly" dir="t"/>
            </a:scene3d>
            <a:sp3d extrusionH="76200" contourW="12700" prstMaterial="clear">
              <a:bevelT h="63500"/>
              <a:extrusionClr>
                <a:srgbClr val="FFFF00"/>
              </a:extrusionClr>
              <a:contourClr>
                <a:srgbClr val="00B050"/>
              </a:contourClr>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24" name="Text Box 44"/>
            <p:cNvSpPr txBox="1">
              <a:spLocks noChangeArrowheads="1"/>
            </p:cNvSpPr>
            <p:nvPr/>
          </p:nvSpPr>
          <p:spPr bwMode="auto">
            <a:xfrm rot="5400000">
              <a:off x="5827909" y="3589111"/>
              <a:ext cx="1491482"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Black" panose="020B0A04020102020204" pitchFamily="34" charset="0"/>
                  <a:ea typeface="Calibri" pitchFamily="34" charset="0"/>
                  <a:cs typeface="Times New Roman" pitchFamily="18" charset="0"/>
                </a:rPr>
                <a:t>Restricted </a:t>
              </a: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Black" panose="020B0A04020102020204" pitchFamily="34" charset="0"/>
                  <a:cs typeface="Times New Roman" pitchFamily="18" charset="0"/>
                </a:rPr>
                <a:t>Conduct</a:t>
              </a:r>
              <a:endParaRPr kumimoji="0" lang="en-US" b="0" i="0" u="none" strike="noStrike" cap="none" normalizeH="0" baseline="0" dirty="0" smtClean="0">
                <a:ln>
                  <a:noFill/>
                </a:ln>
                <a:solidFill>
                  <a:schemeClr val="bg1"/>
                </a:solidFill>
                <a:effectLst/>
                <a:latin typeface="Arial Black" panose="020B0A04020102020204" pitchFamily="34" charset="0"/>
                <a:cs typeface="Arial" pitchFamily="34" charset="0"/>
              </a:endParaRPr>
            </a:p>
          </p:txBody>
        </p:sp>
        <p:sp>
          <p:nvSpPr>
            <p:cNvPr id="25" name="Text Box 44"/>
            <p:cNvSpPr txBox="1">
              <a:spLocks noChangeArrowheads="1"/>
            </p:cNvSpPr>
            <p:nvPr/>
          </p:nvSpPr>
          <p:spPr bwMode="auto">
            <a:xfrm>
              <a:off x="3746902" y="5630133"/>
              <a:ext cx="1491482"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Black" panose="020B0A04020102020204" pitchFamily="34" charset="0"/>
                  <a:ea typeface="Calibri" pitchFamily="34" charset="0"/>
                  <a:cs typeface="Times New Roman" pitchFamily="18" charset="0"/>
                </a:rPr>
                <a:t>Restricted </a:t>
              </a: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bg1"/>
                  </a:solidFill>
                  <a:latin typeface="Arial Black" panose="020B0A04020102020204" pitchFamily="34" charset="0"/>
                  <a:cs typeface="Times New Roman" pitchFamily="18" charset="0"/>
                </a:rPr>
                <a:t>Output</a:t>
              </a:r>
              <a:endParaRPr kumimoji="0" lang="en-US" b="0" i="0" u="none" strike="noStrike" cap="none" normalizeH="0" baseline="0" dirty="0" smtClean="0">
                <a:ln>
                  <a:noFill/>
                </a:ln>
                <a:solidFill>
                  <a:schemeClr val="bg1"/>
                </a:solidFill>
                <a:effectLst/>
                <a:latin typeface="Arial Black" panose="020B0A04020102020204" pitchFamily="34" charset="0"/>
                <a:cs typeface="Arial" pitchFamily="34" charset="0"/>
              </a:endParaRPr>
            </a:p>
          </p:txBody>
        </p:sp>
        <p:sp>
          <p:nvSpPr>
            <p:cNvPr id="26" name="Equal 25"/>
            <p:cNvSpPr/>
            <p:nvPr/>
          </p:nvSpPr>
          <p:spPr>
            <a:xfrm rot="2551708">
              <a:off x="2601064" y="5073572"/>
              <a:ext cx="844910" cy="844910"/>
            </a:xfrm>
            <a:prstGeom prst="mathEqual">
              <a:avLst/>
            </a:prstGeom>
            <a:solidFill>
              <a:srgbClr val="FFC000"/>
            </a:solidFill>
            <a:ln>
              <a:noFill/>
            </a:ln>
            <a:effectLst/>
            <a:scene3d>
              <a:camera prst="orthographicFront"/>
              <a:lightRig rig="chilly" dir="t"/>
            </a:scene3d>
            <a:sp3d extrusionH="76200" contourW="12700" prstMaterial="clear">
              <a:bevelT h="63500"/>
              <a:extrusionClr>
                <a:srgbClr val="FFFF00"/>
              </a:extrusionClr>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 Box 44"/>
            <p:cNvSpPr txBox="1">
              <a:spLocks noChangeArrowheads="1"/>
            </p:cNvSpPr>
            <p:nvPr/>
          </p:nvSpPr>
          <p:spPr bwMode="auto">
            <a:xfrm rot="16200000">
              <a:off x="1197076" y="3397606"/>
              <a:ext cx="2079739"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FF0000"/>
                  </a:solidFill>
                  <a:latin typeface="Arial Black" panose="020B0A04020102020204" pitchFamily="34" charset="0"/>
                  <a:ea typeface="Calibri" pitchFamily="34" charset="0"/>
                  <a:cs typeface="Times New Roman" pitchFamily="18" charset="0"/>
                </a:rPr>
                <a:t>Not Fundamental Research</a:t>
              </a:r>
              <a:endParaRPr kumimoji="0" lang="en-US" b="0" i="0" u="none" strike="noStrike" cap="none" normalizeH="0" baseline="0" dirty="0" smtClean="0">
                <a:ln>
                  <a:noFill/>
                </a:ln>
                <a:solidFill>
                  <a:srgbClr val="FF0000"/>
                </a:solidFill>
                <a:effectLst/>
                <a:latin typeface="Arial Black" panose="020B0A04020102020204" pitchFamily="34" charset="0"/>
                <a:cs typeface="Arial" pitchFamily="34" charset="0"/>
              </a:endParaRPr>
            </a:p>
          </p:txBody>
        </p:sp>
        <p:sp>
          <p:nvSpPr>
            <p:cNvPr id="28" name="Pentagon 27"/>
            <p:cNvSpPr/>
            <p:nvPr/>
          </p:nvSpPr>
          <p:spPr>
            <a:xfrm rot="154666">
              <a:off x="4073932" y="2124976"/>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entagon 29"/>
            <p:cNvSpPr/>
            <p:nvPr/>
          </p:nvSpPr>
          <p:spPr>
            <a:xfrm rot="2589035">
              <a:off x="4981309" y="2625108"/>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entagon 30"/>
            <p:cNvSpPr/>
            <p:nvPr/>
          </p:nvSpPr>
          <p:spPr>
            <a:xfrm rot="5400000">
              <a:off x="5311794" y="3679807"/>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rot="7625001">
              <a:off x="4796229" y="4574610"/>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rot="10800000">
              <a:off x="3700357" y="4903421"/>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13707922">
              <a:off x="2698562" y="4353527"/>
              <a:ext cx="1043285" cy="694072"/>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rot="16200000">
              <a:off x="2396153" y="3399279"/>
              <a:ext cx="1043285" cy="630071"/>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rot="18722608">
              <a:off x="2840777" y="2471358"/>
              <a:ext cx="1043285" cy="661334"/>
            </a:xfrm>
            <a:prstGeom prst="homePlate">
              <a:avLst/>
            </a:prstGeom>
            <a:gradFill flip="none" rotWithShape="1">
              <a:gsLst>
                <a:gs pos="22000">
                  <a:schemeClr val="accent6">
                    <a:lumMod val="75000"/>
                  </a:schemeClr>
                </a:gs>
                <a:gs pos="84000">
                  <a:schemeClr val="bg1"/>
                </a:gs>
                <a:gs pos="52000">
                  <a:schemeClr val="accent6">
                    <a:lumMod val="98000"/>
                    <a:lumOff val="2000"/>
                  </a:schemeClr>
                </a:gs>
                <a:gs pos="0">
                  <a:srgbClr val="FF0000"/>
                </a:gs>
              </a:gsLst>
              <a:lin ang="540000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44"/>
            <p:cNvSpPr txBox="1">
              <a:spLocks noChangeArrowheads="1"/>
            </p:cNvSpPr>
            <p:nvPr/>
          </p:nvSpPr>
          <p:spPr bwMode="auto">
            <a:xfrm rot="5400000">
              <a:off x="4877368" y="3577467"/>
              <a:ext cx="189271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Black" panose="020B0A04020102020204" pitchFamily="34" charset="0"/>
                  <a:ea typeface="Calibri" pitchFamily="34" charset="0"/>
                  <a:cs typeface="Times New Roman" pitchFamily="18" charset="0"/>
                </a:rPr>
                <a:t>Unrestricted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Black" panose="020B0A04020102020204" pitchFamily="34" charset="0"/>
                  <a:cs typeface="Times New Roman" pitchFamily="18" charset="0"/>
                </a:rPr>
                <a:t>Input</a:t>
              </a:r>
              <a:endParaRPr kumimoji="0" lang="en-US" b="0" i="0" u="none" strike="noStrike" cap="none" normalizeH="0" baseline="0" dirty="0" smtClean="0">
                <a:ln>
                  <a:noFill/>
                </a:ln>
                <a:effectLst/>
                <a:latin typeface="Arial Black" panose="020B0A04020102020204" pitchFamily="34" charset="0"/>
                <a:cs typeface="Arial" pitchFamily="34" charset="0"/>
              </a:endParaRPr>
            </a:p>
          </p:txBody>
        </p:sp>
        <p:sp>
          <p:nvSpPr>
            <p:cNvPr id="38" name="Text Box 44"/>
            <p:cNvSpPr txBox="1">
              <a:spLocks noChangeArrowheads="1"/>
            </p:cNvSpPr>
            <p:nvPr/>
          </p:nvSpPr>
          <p:spPr bwMode="auto">
            <a:xfrm>
              <a:off x="3451258" y="4861239"/>
              <a:ext cx="189271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Black" panose="020B0A04020102020204" pitchFamily="34" charset="0"/>
                  <a:ea typeface="Calibri" pitchFamily="34" charset="0"/>
                  <a:cs typeface="Times New Roman" pitchFamily="18" charset="0"/>
                </a:rPr>
                <a:t>Unrestricted </a:t>
              </a:r>
            </a:p>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Black" panose="020B0A04020102020204" pitchFamily="34" charset="0"/>
                  <a:cs typeface="Times New Roman" pitchFamily="18" charset="0"/>
                </a:rPr>
                <a:t>Conduct</a:t>
              </a:r>
              <a:endParaRPr kumimoji="0" lang="en-US" b="0" i="0" u="none" strike="noStrike" cap="none" normalizeH="0" baseline="0" dirty="0" smtClean="0">
                <a:ln>
                  <a:noFill/>
                </a:ln>
                <a:effectLst/>
                <a:latin typeface="Arial Black" panose="020B0A04020102020204" pitchFamily="34" charset="0"/>
                <a:cs typeface="Arial" pitchFamily="34" charset="0"/>
              </a:endParaRPr>
            </a:p>
          </p:txBody>
        </p:sp>
        <p:sp>
          <p:nvSpPr>
            <p:cNvPr id="39" name="Text Box 44"/>
            <p:cNvSpPr txBox="1">
              <a:spLocks noChangeArrowheads="1"/>
            </p:cNvSpPr>
            <p:nvPr/>
          </p:nvSpPr>
          <p:spPr bwMode="auto">
            <a:xfrm rot="16200000">
              <a:off x="2033094" y="3509258"/>
              <a:ext cx="1892718"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Black" panose="020B0A04020102020204" pitchFamily="34" charset="0"/>
                  <a:ea typeface="Calibri" pitchFamily="34" charset="0"/>
                  <a:cs typeface="Times New Roman" pitchFamily="18" charset="0"/>
                </a:rPr>
                <a:t>Unrestricted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latin typeface="Arial Black" panose="020B0A04020102020204" pitchFamily="34" charset="0"/>
                  <a:cs typeface="Times New Roman" pitchFamily="18" charset="0"/>
                </a:rPr>
                <a:t>Output</a:t>
              </a:r>
              <a:endParaRPr kumimoji="0" lang="en-US" b="0" i="0" u="none" strike="noStrike" cap="none" normalizeH="0" baseline="0" dirty="0" smtClean="0">
                <a:ln>
                  <a:noFill/>
                </a:ln>
                <a:effectLst/>
                <a:latin typeface="Arial Black" panose="020B0A04020102020204" pitchFamily="34" charset="0"/>
                <a:cs typeface="Arial" pitchFamily="34" charset="0"/>
              </a:endParaRPr>
            </a:p>
          </p:txBody>
        </p:sp>
        <p:sp>
          <p:nvSpPr>
            <p:cNvPr id="40" name="Text Box 44"/>
            <p:cNvSpPr txBox="1">
              <a:spLocks noChangeArrowheads="1"/>
            </p:cNvSpPr>
            <p:nvPr/>
          </p:nvSpPr>
          <p:spPr bwMode="auto">
            <a:xfrm>
              <a:off x="3369343" y="2180738"/>
              <a:ext cx="2079739"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b="1" dirty="0" smtClean="0">
                  <a:solidFill>
                    <a:srgbClr val="0070C0"/>
                  </a:solidFill>
                  <a:latin typeface="Arial Black" panose="020B0A04020102020204" pitchFamily="34" charset="0"/>
                  <a:ea typeface="Calibri" pitchFamily="34" charset="0"/>
                  <a:cs typeface="Times New Roman" pitchFamily="18" charset="0"/>
                </a:rPr>
                <a:t>Fundamental Research</a:t>
              </a:r>
              <a:endParaRPr kumimoji="0" lang="en-US" b="0" i="0" u="none" strike="noStrike" cap="none" normalizeH="0" baseline="0" dirty="0" smtClean="0">
                <a:ln>
                  <a:noFill/>
                </a:ln>
                <a:solidFill>
                  <a:srgbClr val="0070C0"/>
                </a:solidFill>
                <a:effectLst/>
                <a:latin typeface="Arial Black" panose="020B0A04020102020204" pitchFamily="34" charset="0"/>
                <a:cs typeface="Arial" pitchFamily="34" charset="0"/>
              </a:endParaRPr>
            </a:p>
          </p:txBody>
        </p:sp>
        <p:grpSp>
          <p:nvGrpSpPr>
            <p:cNvPr id="41" name="Group 40"/>
            <p:cNvGrpSpPr/>
            <p:nvPr/>
          </p:nvGrpSpPr>
          <p:grpSpPr>
            <a:xfrm>
              <a:off x="3477366" y="2895600"/>
              <a:ext cx="1840505" cy="1840505"/>
              <a:chOff x="6415181" y="404719"/>
              <a:chExt cx="1840505" cy="1840505"/>
            </a:xfrm>
            <a:gradFill>
              <a:gsLst>
                <a:gs pos="0">
                  <a:schemeClr val="bg2">
                    <a:lumMod val="50000"/>
                  </a:schemeClr>
                </a:gs>
                <a:gs pos="0">
                  <a:srgbClr val="00B0F0">
                    <a:alpha val="65000"/>
                  </a:srgbClr>
                </a:gs>
                <a:gs pos="100000">
                  <a:srgbClr val="00B0F0"/>
                </a:gs>
                <a:gs pos="72000">
                  <a:schemeClr val="bg2">
                    <a:lumMod val="75000"/>
                  </a:schemeClr>
                </a:gs>
                <a:gs pos="48000">
                  <a:schemeClr val="bg2">
                    <a:lumMod val="50000"/>
                  </a:schemeClr>
                </a:gs>
                <a:gs pos="25000">
                  <a:schemeClr val="bg2">
                    <a:lumMod val="75000"/>
                  </a:schemeClr>
                </a:gs>
              </a:gsLst>
              <a:lin ang="5400000" scaled="0"/>
            </a:gradFill>
            <a:scene3d>
              <a:camera prst="orthographicFront"/>
              <a:lightRig rig="chilly" dir="t">
                <a:rot lat="0" lon="0" rev="2280000"/>
              </a:lightRig>
            </a:scene3d>
          </p:grpSpPr>
          <p:sp>
            <p:nvSpPr>
              <p:cNvPr id="42" name="Oval 41"/>
              <p:cNvSpPr/>
              <p:nvPr/>
            </p:nvSpPr>
            <p:spPr>
              <a:xfrm>
                <a:off x="6415181" y="404719"/>
                <a:ext cx="1840505" cy="1840505"/>
              </a:xfrm>
              <a:prstGeom prst="ellipse">
                <a:avLst/>
              </a:prstGeom>
              <a:grpFill/>
              <a:sp3d extrusionH="76200" contourW="12700" prstMaterial="powder">
                <a:bevelT h="63500"/>
                <a:extrusionClr>
                  <a:srgbClr val="FF0000"/>
                </a:extrusionClr>
                <a:contourClr>
                  <a:srgbClr val="FF0000"/>
                </a:contourClr>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3" name="Oval 4"/>
              <p:cNvSpPr/>
              <p:nvPr/>
            </p:nvSpPr>
            <p:spPr>
              <a:xfrm>
                <a:off x="6684717" y="674255"/>
                <a:ext cx="1301433" cy="130143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Mixed:  Fundamental + Controlled</a:t>
                </a:r>
                <a:endParaRPr lang="en-US" sz="1800" b="1" kern="1200" dirty="0">
                  <a:solidFill>
                    <a:schemeClr val="tx1"/>
                  </a:solidFill>
                </a:endParaRPr>
              </a:p>
            </p:txBody>
          </p:sp>
        </p:grpSp>
        <p:sp>
          <p:nvSpPr>
            <p:cNvPr id="44" name="Down Arrow 43"/>
            <p:cNvSpPr/>
            <p:nvPr/>
          </p:nvSpPr>
          <p:spPr>
            <a:xfrm>
              <a:off x="3278778" y="1496380"/>
              <a:ext cx="2309504" cy="2217934"/>
            </a:xfrm>
            <a:prstGeom prst="downArrow">
              <a:avLst/>
            </a:prstGeom>
            <a:solidFill>
              <a:schemeClr val="bg1">
                <a:alpha val="21000"/>
              </a:schemeClr>
            </a:solidFill>
            <a:ln>
              <a:solidFill>
                <a:srgbClr val="00B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5400000">
              <a:off x="4633097" y="2776403"/>
              <a:ext cx="2309504" cy="2217934"/>
            </a:xfrm>
            <a:prstGeom prst="downArrow">
              <a:avLst/>
            </a:prstGeom>
            <a:solidFill>
              <a:schemeClr val="bg1">
                <a:alpha val="21000"/>
              </a:schemeClr>
            </a:solidFill>
            <a:ln>
              <a:solidFill>
                <a:srgbClr val="00B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16200000">
              <a:off x="1868767" y="2822190"/>
              <a:ext cx="2309504" cy="2217934"/>
            </a:xfrm>
            <a:prstGeom prst="downArrow">
              <a:avLst/>
            </a:prstGeom>
            <a:solidFill>
              <a:schemeClr val="bg1">
                <a:alpha val="21000"/>
              </a:schemeClr>
            </a:solidFill>
            <a:ln>
              <a:solidFill>
                <a:srgbClr val="00B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wn Arrow 46"/>
            <p:cNvSpPr/>
            <p:nvPr/>
          </p:nvSpPr>
          <p:spPr>
            <a:xfrm rot="10800000">
              <a:off x="3337891" y="4075437"/>
              <a:ext cx="2309504" cy="2217934"/>
            </a:xfrm>
            <a:prstGeom prst="downArrow">
              <a:avLst/>
            </a:prstGeom>
            <a:solidFill>
              <a:schemeClr val="bg1">
                <a:alpha val="21000"/>
              </a:schemeClr>
            </a:solidFill>
            <a:ln>
              <a:solidFill>
                <a:srgbClr val="00B050">
                  <a:alpha val="3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577880" y="202980"/>
            <a:ext cx="8333885" cy="1200329"/>
          </a:xfrm>
          <a:prstGeom prst="rect">
            <a:avLst/>
          </a:prstGeom>
        </p:spPr>
        <p:txBody>
          <a:bodyPr wrap="square">
            <a:spAutoFit/>
          </a:bodyPr>
          <a:lstStyle/>
          <a:p>
            <a:pPr algn="ctr"/>
            <a:r>
              <a:rPr lang="en-US" sz="4000" dirty="0" smtClean="0">
                <a:solidFill>
                  <a:srgbClr val="000000"/>
                </a:solidFill>
                <a:latin typeface="Calibri"/>
                <a:ea typeface="MS Mincho"/>
                <a:cs typeface="Calibri"/>
              </a:rPr>
              <a:t>Input, Conduct, Output</a:t>
            </a:r>
          </a:p>
          <a:p>
            <a:pPr algn="ctr"/>
            <a:endParaRPr lang="en-US" sz="3200" dirty="0">
              <a:latin typeface="Calibri"/>
              <a:cs typeface="Calibri"/>
            </a:endParaRPr>
          </a:p>
        </p:txBody>
      </p:sp>
    </p:spTree>
    <p:extLst>
      <p:ext uri="{BB962C8B-B14F-4D97-AF65-F5344CB8AC3E}">
        <p14:creationId xmlns:p14="http://schemas.microsoft.com/office/powerpoint/2010/main" val="1963104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864700440"/>
              </p:ext>
            </p:extLst>
          </p:nvPr>
        </p:nvGraphicFramePr>
        <p:xfrm>
          <a:off x="152400" y="152400"/>
          <a:ext cx="88392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UCF Export Control Review Process</a:t>
            </a:r>
            <a:endParaRPr lang="en-US" dirty="0"/>
          </a:p>
        </p:txBody>
      </p:sp>
      <p:pic>
        <p:nvPicPr>
          <p:cNvPr id="92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114800"/>
            <a:ext cx="2628900" cy="243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131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638800"/>
          </a:xfrm>
        </p:spPr>
        <p:txBody>
          <a:bodyPr>
            <a:normAutofit fontScale="92500" lnSpcReduction="20000"/>
          </a:bodyPr>
          <a:lstStyle/>
          <a:p>
            <a:pPr marL="0" indent="0">
              <a:buNone/>
            </a:pPr>
            <a:r>
              <a:rPr lang="en-US" dirty="0" smtClean="0"/>
              <a:t>Step 1. Review for Red Flags (Comprehensive Review Table)</a:t>
            </a:r>
          </a:p>
          <a:p>
            <a:pPr lvl="1"/>
            <a:r>
              <a:rPr lang="en-US" dirty="0" smtClean="0"/>
              <a:t>Sponsor, collaborator, subcontractor, consultant</a:t>
            </a:r>
          </a:p>
          <a:p>
            <a:pPr lvl="2"/>
            <a:r>
              <a:rPr lang="en-US" dirty="0" smtClean="0"/>
              <a:t>Military/Federal/Energy</a:t>
            </a:r>
          </a:p>
          <a:p>
            <a:pPr lvl="2"/>
            <a:r>
              <a:rPr lang="en-US" dirty="0" smtClean="0"/>
              <a:t>Proprietary</a:t>
            </a:r>
          </a:p>
          <a:p>
            <a:pPr lvl="2"/>
            <a:r>
              <a:rPr lang="en-US" dirty="0" smtClean="0"/>
              <a:t>Foreign</a:t>
            </a:r>
          </a:p>
          <a:p>
            <a:pPr lvl="1"/>
            <a:r>
              <a:rPr lang="en-US" dirty="0" smtClean="0"/>
              <a:t>Documents: </a:t>
            </a:r>
          </a:p>
          <a:p>
            <a:pPr lvl="2"/>
            <a:r>
              <a:rPr lang="en-US" dirty="0" smtClean="0"/>
              <a:t>Funding Announcement (Guidelines, BAA, RFP, RFQ, </a:t>
            </a:r>
            <a:r>
              <a:rPr lang="en-US" dirty="0" err="1" smtClean="0"/>
              <a:t>etc</a:t>
            </a:r>
            <a:r>
              <a:rPr lang="en-US" dirty="0" smtClean="0"/>
              <a:t>)</a:t>
            </a:r>
          </a:p>
          <a:p>
            <a:pPr lvl="2"/>
            <a:r>
              <a:rPr lang="en-US" dirty="0" smtClean="0"/>
              <a:t>Topic</a:t>
            </a:r>
          </a:p>
          <a:p>
            <a:pPr lvl="2"/>
            <a:r>
              <a:rPr lang="en-US" dirty="0" smtClean="0"/>
              <a:t>Budget Activity w/ reference to 6.3 ATD </a:t>
            </a:r>
          </a:p>
          <a:p>
            <a:pPr lvl="2"/>
            <a:r>
              <a:rPr lang="en-US" dirty="0" smtClean="0"/>
              <a:t>NDA/MTA/CDA</a:t>
            </a:r>
          </a:p>
          <a:p>
            <a:pPr lvl="2"/>
            <a:r>
              <a:rPr lang="en-US" dirty="0"/>
              <a:t>Terms </a:t>
            </a:r>
            <a:r>
              <a:rPr lang="en-US" dirty="0" smtClean="0"/>
              <a:t>w/ </a:t>
            </a:r>
            <a:r>
              <a:rPr lang="en-US" dirty="0"/>
              <a:t>a</a:t>
            </a:r>
            <a:r>
              <a:rPr lang="en-US" dirty="0" smtClean="0"/>
              <a:t>ccess, dissemination, publication, participation restrictions</a:t>
            </a:r>
          </a:p>
          <a:p>
            <a:pPr lvl="1"/>
            <a:r>
              <a:rPr lang="en-US" dirty="0" smtClean="0"/>
              <a:t>Technology</a:t>
            </a:r>
          </a:p>
          <a:p>
            <a:pPr lvl="2"/>
            <a:r>
              <a:rPr lang="en-US" dirty="0" smtClean="0"/>
              <a:t>Military</a:t>
            </a:r>
          </a:p>
          <a:p>
            <a:pPr lvl="2"/>
            <a:r>
              <a:rPr lang="en-US" dirty="0" smtClean="0"/>
              <a:t>Commercial Proprietary</a:t>
            </a:r>
          </a:p>
        </p:txBody>
      </p:sp>
      <p:sp>
        <p:nvSpPr>
          <p:cNvPr id="5" name="Title 1"/>
          <p:cNvSpPr txBox="1">
            <a:spLocks/>
          </p:cNvSpPr>
          <p:nvPr/>
        </p:nvSpPr>
        <p:spPr>
          <a:xfrm>
            <a:off x="5334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EC Proposal/Award Review Steps</a:t>
            </a:r>
            <a:endParaRPr lang="en-US" dirty="0"/>
          </a:p>
        </p:txBody>
      </p:sp>
    </p:spTree>
    <p:extLst>
      <p:ext uri="{BB962C8B-B14F-4D97-AF65-F5344CB8AC3E}">
        <p14:creationId xmlns:p14="http://schemas.microsoft.com/office/powerpoint/2010/main" val="4057980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marL="0" indent="0">
              <a:buNone/>
            </a:pPr>
            <a:r>
              <a:rPr lang="en-US" dirty="0"/>
              <a:t>Step 2. </a:t>
            </a:r>
            <a:r>
              <a:rPr lang="en-US" dirty="0" smtClean="0"/>
              <a:t>Upload &amp; Complete EC form</a:t>
            </a:r>
            <a:endParaRPr lang="en-US" dirty="0"/>
          </a:p>
          <a:p>
            <a:pPr lvl="1"/>
            <a:r>
              <a:rPr lang="en-US" dirty="0"/>
              <a:t>All proposals must have the entire BAA and the Topic uploaded in ARGIS</a:t>
            </a:r>
            <a:r>
              <a:rPr lang="en-US" dirty="0" smtClean="0"/>
              <a:t>.</a:t>
            </a:r>
          </a:p>
          <a:p>
            <a:pPr lvl="1"/>
            <a:r>
              <a:rPr lang="en-US" dirty="0" smtClean="0"/>
              <a:t>Form ECO 1.1</a:t>
            </a:r>
          </a:p>
          <a:p>
            <a:pPr marL="457200" lvl="1" indent="0">
              <a:buNone/>
            </a:pPr>
            <a:endParaRPr lang="en-US" dirty="0"/>
          </a:p>
          <a:p>
            <a:pPr marL="0" indent="0">
              <a:buNone/>
            </a:pPr>
            <a:r>
              <a:rPr lang="en-US" dirty="0" smtClean="0"/>
              <a:t>Step </a:t>
            </a:r>
            <a:r>
              <a:rPr lang="en-US" dirty="0"/>
              <a:t>3. Inform Researchers (PI &amp; Co-PI’s)</a:t>
            </a:r>
          </a:p>
          <a:p>
            <a:pPr lvl="1"/>
            <a:r>
              <a:rPr lang="en-US" dirty="0" smtClean="0"/>
              <a:t>Activity requires comprehensive review and </a:t>
            </a:r>
            <a:r>
              <a:rPr lang="en-US" dirty="0"/>
              <a:t>will be sent to </a:t>
            </a:r>
            <a:r>
              <a:rPr lang="en-US" dirty="0" smtClean="0"/>
              <a:t>EC</a:t>
            </a:r>
          </a:p>
          <a:p>
            <a:pPr lvl="1"/>
            <a:r>
              <a:rPr lang="en-US" dirty="0" smtClean="0"/>
              <a:t>Ask the PI </a:t>
            </a:r>
            <a:r>
              <a:rPr lang="en-US" dirty="0"/>
              <a:t>&amp; Co-PI PI </a:t>
            </a:r>
            <a:r>
              <a:rPr lang="en-US" dirty="0" smtClean="0"/>
              <a:t>to </a:t>
            </a:r>
            <a:r>
              <a:rPr lang="en-US" dirty="0"/>
              <a:t>identify all foreign </a:t>
            </a:r>
            <a:r>
              <a:rPr lang="en-US" dirty="0" smtClean="0"/>
              <a:t>national and US </a:t>
            </a:r>
            <a:r>
              <a:rPr lang="en-US" dirty="0"/>
              <a:t>participants</a:t>
            </a:r>
          </a:p>
          <a:p>
            <a:pPr lvl="1"/>
            <a:r>
              <a:rPr lang="en-US" dirty="0" smtClean="0"/>
              <a:t>Will require TCP</a:t>
            </a:r>
            <a:endParaRPr lang="en-US" dirty="0"/>
          </a:p>
          <a:p>
            <a:endParaRPr lang="en-US" dirty="0"/>
          </a:p>
        </p:txBody>
      </p:sp>
    </p:spTree>
    <p:extLst>
      <p:ext uri="{BB962C8B-B14F-4D97-AF65-F5344CB8AC3E}">
        <p14:creationId xmlns:p14="http://schemas.microsoft.com/office/powerpoint/2010/main" val="361599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229600" cy="4525963"/>
          </a:xfrm>
        </p:spPr>
        <p:txBody>
          <a:bodyPr/>
          <a:lstStyle/>
          <a:p>
            <a:pPr marL="0" indent="0">
              <a:buNone/>
            </a:pPr>
            <a:r>
              <a:rPr lang="en-US" dirty="0" smtClean="0"/>
              <a:t>Step 4. </a:t>
            </a:r>
            <a:r>
              <a:rPr lang="en-US" dirty="0"/>
              <a:t>Scope and Negotiate UCF work share</a:t>
            </a:r>
          </a:p>
          <a:p>
            <a:pPr lvl="1"/>
            <a:r>
              <a:rPr lang="en-US" dirty="0" smtClean="0"/>
              <a:t>Call/write Contracting Officer</a:t>
            </a:r>
          </a:p>
          <a:p>
            <a:pPr lvl="1"/>
            <a:r>
              <a:rPr lang="en-US" dirty="0" smtClean="0"/>
              <a:t>Invoke Ashton </a:t>
            </a:r>
            <a:r>
              <a:rPr lang="en-US" dirty="0"/>
              <a:t>Carter Memo</a:t>
            </a:r>
          </a:p>
          <a:p>
            <a:pPr lvl="1"/>
            <a:r>
              <a:rPr lang="en-US" dirty="0"/>
              <a:t>Get it in </a:t>
            </a:r>
            <a:r>
              <a:rPr lang="en-US" dirty="0" smtClean="0"/>
              <a:t>writing</a:t>
            </a:r>
          </a:p>
          <a:p>
            <a:pPr lvl="1"/>
            <a:r>
              <a:rPr lang="en-US" dirty="0" smtClean="0"/>
              <a:t>DARPA awards have their own website</a:t>
            </a:r>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95600"/>
            <a:ext cx="6781800" cy="3657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9220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pPr marL="0" indent="0">
              <a:buNone/>
            </a:pPr>
            <a:r>
              <a:rPr lang="en-US" dirty="0" smtClean="0"/>
              <a:t>Step 5. Provide the following info to EC</a:t>
            </a:r>
          </a:p>
          <a:p>
            <a:pPr lvl="1"/>
            <a:r>
              <a:rPr lang="en-US" dirty="0" smtClean="0"/>
              <a:t>Research I.D. (if available)</a:t>
            </a:r>
          </a:p>
          <a:p>
            <a:pPr lvl="1"/>
            <a:r>
              <a:rPr lang="en-US" dirty="0" smtClean="0"/>
              <a:t>PI</a:t>
            </a:r>
          </a:p>
          <a:p>
            <a:pPr lvl="1"/>
            <a:r>
              <a:rPr lang="en-US" dirty="0" smtClean="0"/>
              <a:t>College/Department</a:t>
            </a:r>
          </a:p>
          <a:p>
            <a:pPr lvl="1"/>
            <a:r>
              <a:rPr lang="en-US" dirty="0" smtClean="0"/>
              <a:t>Agency</a:t>
            </a:r>
          </a:p>
          <a:p>
            <a:pPr lvl="1"/>
            <a:r>
              <a:rPr lang="en-US" dirty="0" smtClean="0"/>
              <a:t>Solicitation/Opportunity No./BAA No.</a:t>
            </a:r>
          </a:p>
          <a:p>
            <a:pPr lvl="1"/>
            <a:r>
              <a:rPr lang="en-US" dirty="0" smtClean="0"/>
              <a:t>Title &amp; Topic No.</a:t>
            </a:r>
          </a:p>
          <a:p>
            <a:pPr lvl="1"/>
            <a:r>
              <a:rPr lang="en-US" dirty="0" smtClean="0"/>
              <a:t>Page numbers of applicable stuff (such as references to U.S. citizen’s only, ITAR, export control restrictions, publication restrictions, or direct references to fundamental research, etc.)</a:t>
            </a:r>
          </a:p>
          <a:p>
            <a:pPr lvl="1"/>
            <a:r>
              <a:rPr lang="en-US" dirty="0" smtClean="0">
                <a:solidFill>
                  <a:srgbClr val="FF0000"/>
                </a:solidFill>
              </a:rPr>
              <a:t>Form ECO 1.1 – Reviewed after SPARKS</a:t>
            </a:r>
          </a:p>
          <a:p>
            <a:endParaRPr lang="en-US" dirty="0"/>
          </a:p>
        </p:txBody>
      </p:sp>
    </p:spTree>
    <p:extLst>
      <p:ext uri="{BB962C8B-B14F-4D97-AF65-F5344CB8AC3E}">
        <p14:creationId xmlns:p14="http://schemas.microsoft.com/office/powerpoint/2010/main" val="1988032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Export Controls at UCF</a:t>
            </a:r>
          </a:p>
          <a:p>
            <a:r>
              <a:rPr lang="en-US" dirty="0" smtClean="0"/>
              <a:t>Acts &amp; Regulations </a:t>
            </a:r>
          </a:p>
          <a:p>
            <a:r>
              <a:rPr lang="en-US" dirty="0" smtClean="0"/>
              <a:t>Proposal/Award Reviews</a:t>
            </a:r>
          </a:p>
          <a:p>
            <a:r>
              <a:rPr lang="en-US" dirty="0" smtClean="0"/>
              <a:t>Non-Research Issues</a:t>
            </a:r>
          </a:p>
          <a:p>
            <a:r>
              <a:rPr lang="en-US" dirty="0" smtClean="0"/>
              <a:t>Denied Entities</a:t>
            </a:r>
          </a:p>
        </p:txBody>
      </p:sp>
    </p:spTree>
    <p:extLst>
      <p:ext uri="{BB962C8B-B14F-4D97-AF65-F5344CB8AC3E}">
        <p14:creationId xmlns:p14="http://schemas.microsoft.com/office/powerpoint/2010/main" val="666739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1"/>
            <a:ext cx="5173551" cy="66903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3057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 Example 1: Guidelines</a:t>
            </a:r>
            <a:endParaRPr lang="en-US" dirty="0"/>
          </a:p>
        </p:txBody>
      </p:sp>
      <p:sp>
        <p:nvSpPr>
          <p:cNvPr id="3" name="Content Placeholder 2"/>
          <p:cNvSpPr>
            <a:spLocks noGrp="1"/>
          </p:cNvSpPr>
          <p:nvPr>
            <p:ph idx="1"/>
          </p:nvPr>
        </p:nvSpPr>
        <p:spPr/>
        <p:txBody>
          <a:bodyPr>
            <a:normAutofit fontScale="92500" lnSpcReduction="10000"/>
          </a:bodyPr>
          <a:lstStyle/>
          <a:p>
            <a:pPr marL="0" lvl="2" indent="0">
              <a:buNone/>
            </a:pPr>
            <a:r>
              <a:rPr lang="en-US" dirty="0" smtClean="0"/>
              <a:t>“The </a:t>
            </a:r>
            <a:r>
              <a:rPr lang="en-US" dirty="0"/>
              <a:t>guidelines indicate that depending on the course of the work and which program an applicant applies they may have export control restrictions</a:t>
            </a:r>
            <a:r>
              <a:rPr lang="en-US" dirty="0" smtClean="0"/>
              <a:t>.”</a:t>
            </a:r>
          </a:p>
          <a:p>
            <a:pPr marL="0" lvl="2" indent="0">
              <a:buNone/>
            </a:pPr>
            <a:endParaRPr lang="en-US" dirty="0"/>
          </a:p>
          <a:p>
            <a:pPr lvl="1"/>
            <a:r>
              <a:rPr lang="en-US" dirty="0"/>
              <a:t>This BAA is intended for proposals related to... </a:t>
            </a:r>
          </a:p>
          <a:p>
            <a:pPr lvl="2"/>
            <a:r>
              <a:rPr lang="en-US" dirty="0"/>
              <a:t>basic (usually not restricted), </a:t>
            </a:r>
          </a:p>
          <a:p>
            <a:pPr lvl="2"/>
            <a:r>
              <a:rPr lang="en-US" dirty="0"/>
              <a:t>applied (may be restricted) or </a:t>
            </a:r>
          </a:p>
          <a:p>
            <a:pPr lvl="2"/>
            <a:r>
              <a:rPr lang="en-US" dirty="0"/>
              <a:t>advanced technology development (restricted)</a:t>
            </a:r>
          </a:p>
          <a:p>
            <a:pPr lvl="1"/>
            <a:r>
              <a:rPr lang="en-US" dirty="0"/>
              <a:t>“Anticipated that this work will be fundamental research”  if it is not then restrictions will appear in </a:t>
            </a:r>
            <a:r>
              <a:rPr lang="en-US" u="sng" dirty="0"/>
              <a:t>contract clauses</a:t>
            </a:r>
            <a:r>
              <a:rPr lang="en-US" dirty="0"/>
              <a:t> or </a:t>
            </a:r>
            <a:r>
              <a:rPr lang="en-US" u="sng" dirty="0"/>
              <a:t>Section H</a:t>
            </a:r>
            <a:r>
              <a:rPr lang="en-US" dirty="0"/>
              <a:t> upon award – </a:t>
            </a:r>
            <a:r>
              <a:rPr lang="en-US" dirty="0">
                <a:solidFill>
                  <a:srgbClr val="FF0000"/>
                </a:solidFill>
              </a:rPr>
              <a:t>tell this to the PI!!!</a:t>
            </a:r>
          </a:p>
          <a:p>
            <a:endParaRPr lang="en-US" dirty="0"/>
          </a:p>
        </p:txBody>
      </p:sp>
    </p:spTree>
    <p:extLst>
      <p:ext uri="{BB962C8B-B14F-4D97-AF65-F5344CB8AC3E}">
        <p14:creationId xmlns:p14="http://schemas.microsoft.com/office/powerpoint/2010/main" val="192096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a:t>
            </a:r>
            <a:endParaRPr lang="en-US" dirty="0"/>
          </a:p>
        </p:txBody>
      </p:sp>
      <p:sp>
        <p:nvSpPr>
          <p:cNvPr id="3" name="Content Placeholder 2"/>
          <p:cNvSpPr>
            <a:spLocks noGrp="1"/>
          </p:cNvSpPr>
          <p:nvPr>
            <p:ph idx="1"/>
          </p:nvPr>
        </p:nvSpPr>
        <p:spPr/>
        <p:txBody>
          <a:bodyPr/>
          <a:lstStyle/>
          <a:p>
            <a:r>
              <a:rPr lang="en-US" dirty="0"/>
              <a:t>Eligibility Info</a:t>
            </a:r>
          </a:p>
          <a:p>
            <a:pPr lvl="1"/>
            <a:r>
              <a:rPr lang="en-US" dirty="0"/>
              <a:t>Access/ Dissemination restrictions</a:t>
            </a:r>
          </a:p>
          <a:p>
            <a:pPr lvl="1"/>
            <a:r>
              <a:rPr lang="en-US" dirty="0"/>
              <a:t>US Citizen only?</a:t>
            </a:r>
          </a:p>
          <a:p>
            <a:pPr lvl="1"/>
            <a:r>
              <a:rPr lang="en-US" dirty="0"/>
              <a:t>Special facility access provisions?</a:t>
            </a:r>
          </a:p>
          <a:p>
            <a:r>
              <a:rPr lang="en-US" dirty="0"/>
              <a:t>Other info</a:t>
            </a:r>
          </a:p>
          <a:p>
            <a:pPr lvl="1"/>
            <a:r>
              <a:rPr lang="en-US" dirty="0"/>
              <a:t>Security Classification (DD254)</a:t>
            </a:r>
          </a:p>
          <a:p>
            <a:pPr lvl="1"/>
            <a:r>
              <a:rPr lang="en-US" dirty="0"/>
              <a:t>Reference to restriction inclusion in contract, if awarded and applicable.</a:t>
            </a:r>
          </a:p>
          <a:p>
            <a:endParaRPr lang="en-US" dirty="0"/>
          </a:p>
        </p:txBody>
      </p:sp>
    </p:spTree>
    <p:extLst>
      <p:ext uri="{BB962C8B-B14F-4D97-AF65-F5344CB8AC3E}">
        <p14:creationId xmlns:p14="http://schemas.microsoft.com/office/powerpoint/2010/main" val="3370393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 Example 2: Topic</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719623"/>
            <a:ext cx="9144000" cy="4847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295400" y="49530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277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Flag Example 3: Topic</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934004" cy="135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648655"/>
            <a:ext cx="7934004"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76893" y="2209800"/>
            <a:ext cx="4191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8768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855724" cy="202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505" y="866775"/>
            <a:ext cx="6981825" cy="591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838200" y="0"/>
            <a:ext cx="8229600" cy="914400"/>
          </a:xfrm>
        </p:spPr>
        <p:txBody>
          <a:bodyPr/>
          <a:lstStyle/>
          <a:p>
            <a:r>
              <a:rPr lang="en-US" dirty="0" smtClean="0"/>
              <a:t>Example 4: Award Info</a:t>
            </a:r>
            <a:endParaRPr lang="en-US" dirty="0"/>
          </a:p>
        </p:txBody>
      </p:sp>
      <p:sp>
        <p:nvSpPr>
          <p:cNvPr id="2" name="Right Arrow 1"/>
          <p:cNvSpPr/>
          <p:nvPr/>
        </p:nvSpPr>
        <p:spPr>
          <a:xfrm>
            <a:off x="762000" y="60960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723900" y="3671887"/>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40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214313"/>
            <a:ext cx="7019925" cy="642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a:off x="223838" y="9144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533400" y="29718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08116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47"/>
            <a:ext cx="8229600" cy="944562"/>
          </a:xfrm>
        </p:spPr>
        <p:txBody>
          <a:bodyPr/>
          <a:lstStyle/>
          <a:p>
            <a:r>
              <a:rPr lang="en-US" dirty="0" smtClean="0"/>
              <a:t>Example 5: Award Info</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09729"/>
            <a:ext cx="6043613" cy="564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717804" y="42672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1733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6: Contractual Dissemination Restriction</a:t>
            </a:r>
            <a:endParaRPr lang="en-US" dirty="0"/>
          </a:p>
        </p:txBody>
      </p:sp>
      <p:sp>
        <p:nvSpPr>
          <p:cNvPr id="3" name="Content Placeholder 2"/>
          <p:cNvSpPr>
            <a:spLocks noGrp="1"/>
          </p:cNvSpPr>
          <p:nvPr>
            <p:ph idx="1"/>
          </p:nvPr>
        </p:nvSpPr>
        <p:spPr>
          <a:xfrm>
            <a:off x="457200" y="1600200"/>
            <a:ext cx="8229600" cy="4906963"/>
          </a:xfrm>
        </p:spPr>
        <p:txBody>
          <a:bodyPr>
            <a:normAutofit fontScale="40000" lnSpcReduction="20000"/>
          </a:bodyPr>
          <a:lstStyle/>
          <a:p>
            <a:pPr marL="0" indent="0">
              <a:buNone/>
            </a:pPr>
            <a:r>
              <a:rPr lang="en-US" b="1" dirty="0" smtClean="0"/>
              <a:t>Proscription</a:t>
            </a:r>
          </a:p>
          <a:p>
            <a:pPr marL="0" indent="0">
              <a:buNone/>
            </a:pPr>
            <a:r>
              <a:rPr lang="en-US" b="1" dirty="0"/>
              <a:t>204.404-70 Additional contract clauses.</a:t>
            </a:r>
            <a:endParaRPr lang="en-US" dirty="0"/>
          </a:p>
          <a:p>
            <a:pPr marL="0" indent="0">
              <a:buNone/>
            </a:pPr>
            <a:r>
              <a:rPr lang="en-US" dirty="0" smtClean="0"/>
              <a:t>(</a:t>
            </a:r>
            <a:r>
              <a:rPr lang="en-US" dirty="0"/>
              <a:t>a) Use the clause at </a:t>
            </a:r>
            <a:r>
              <a:rPr lang="en-US" dirty="0">
                <a:hlinkClick r:id="rId3" action="ppaction://hlinkfile"/>
              </a:rPr>
              <a:t>252.204-7000</a:t>
            </a:r>
            <a:r>
              <a:rPr lang="en-US" dirty="0"/>
              <a:t>, Disclosure of Information, in solicitations and contracts when the contractor will have access to or generate unclassified information that may be sensitive and inappropriate for release to the public.</a:t>
            </a:r>
          </a:p>
          <a:p>
            <a:pPr marL="0" indent="0">
              <a:buNone/>
            </a:pPr>
            <a:endParaRPr lang="en-US" b="1" dirty="0"/>
          </a:p>
          <a:p>
            <a:pPr marL="0" indent="0">
              <a:buNone/>
            </a:pPr>
            <a:r>
              <a:rPr lang="en-US" b="1" dirty="0" smtClean="0"/>
              <a:t>DFAR 252.204-7000 “Disclosure of Information” (AUG 2013)</a:t>
            </a:r>
          </a:p>
          <a:p>
            <a:pPr marL="0" indent="0">
              <a:buNone/>
            </a:pPr>
            <a:r>
              <a:rPr lang="en-US" dirty="0"/>
              <a:t>(a) The Contractor shall not release to anyone outside the Contractor's organization any unclassified information, regardless of medium (e.g., film, tape, document), pertaining to any part of this contract or any program related to this contract, unless—</a:t>
            </a:r>
          </a:p>
          <a:p>
            <a:pPr marL="0" indent="0">
              <a:buNone/>
              <a:tabLst>
                <a:tab pos="347663" algn="l"/>
              </a:tabLst>
            </a:pPr>
            <a:r>
              <a:rPr lang="en-US" dirty="0" smtClean="0"/>
              <a:t>	(</a:t>
            </a:r>
            <a:r>
              <a:rPr lang="en-US" dirty="0"/>
              <a:t>1) The Contracting Officer has given prior written approval;</a:t>
            </a:r>
          </a:p>
          <a:p>
            <a:pPr marL="0" indent="0">
              <a:buNone/>
              <a:tabLst>
                <a:tab pos="347663" algn="l"/>
              </a:tabLst>
            </a:pPr>
            <a:r>
              <a:rPr lang="en-US" dirty="0" smtClean="0"/>
              <a:t>	(</a:t>
            </a:r>
            <a:r>
              <a:rPr lang="en-US" dirty="0"/>
              <a:t>2) The information is otherwise in the public domain before the date of release; or</a:t>
            </a:r>
          </a:p>
          <a:p>
            <a:pPr marL="0" indent="0">
              <a:buNone/>
              <a:tabLst>
                <a:tab pos="347663" algn="l"/>
              </a:tabLst>
            </a:pPr>
            <a:r>
              <a:rPr lang="en-US" dirty="0" smtClean="0"/>
              <a:t>	(</a:t>
            </a:r>
            <a:r>
              <a:rPr lang="en-US" dirty="0"/>
              <a:t>3) The information results from or arises during the performance of a project that has </a:t>
            </a:r>
            <a:r>
              <a:rPr lang="en-US" b="1" dirty="0"/>
              <a:t>been </a:t>
            </a:r>
            <a:r>
              <a:rPr lang="en-US" b="1" dirty="0" smtClean="0"/>
              <a:t>scoped </a:t>
            </a:r>
            <a:r>
              <a:rPr lang="en-US" b="1" dirty="0"/>
              <a:t>and </a:t>
            </a:r>
            <a:r>
              <a:rPr lang="en-US" b="1" dirty="0" smtClean="0"/>
              <a:t>	negotiated </a:t>
            </a:r>
            <a:r>
              <a:rPr lang="en-US" b="1" dirty="0"/>
              <a:t>by the contracting activity with the Contractor and research </a:t>
            </a:r>
            <a:r>
              <a:rPr lang="en-US" b="1" dirty="0" smtClean="0"/>
              <a:t>performer </a:t>
            </a:r>
            <a:r>
              <a:rPr lang="en-US" b="1" dirty="0"/>
              <a:t>and determined in </a:t>
            </a:r>
            <a:r>
              <a:rPr lang="en-US" b="1" dirty="0" smtClean="0"/>
              <a:t>writing </a:t>
            </a:r>
            <a:r>
              <a:rPr lang="en-US" b="1" dirty="0"/>
              <a:t>by </a:t>
            </a:r>
            <a:r>
              <a:rPr lang="en-US" b="1" dirty="0" smtClean="0"/>
              <a:t>	the </a:t>
            </a:r>
            <a:r>
              <a:rPr lang="en-US" b="1" dirty="0"/>
              <a:t>Contracting Officer to be fundamental research </a:t>
            </a:r>
            <a:r>
              <a:rPr lang="en-US" b="1" dirty="0" smtClean="0"/>
              <a:t>in </a:t>
            </a:r>
            <a:r>
              <a:rPr lang="en-US" b="1" dirty="0"/>
              <a:t>accordance with National Security </a:t>
            </a:r>
            <a:r>
              <a:rPr lang="en-US" b="1" dirty="0" smtClean="0"/>
              <a:t>Decision </a:t>
            </a:r>
            <a:r>
              <a:rPr lang="en-US" b="1" dirty="0"/>
              <a:t>Directive 189, </a:t>
            </a:r>
            <a:r>
              <a:rPr lang="en-US" b="1" dirty="0" smtClean="0"/>
              <a:t>	National </a:t>
            </a:r>
            <a:r>
              <a:rPr lang="en-US" b="1" dirty="0"/>
              <a:t>Policy on the Transfer </a:t>
            </a:r>
            <a:r>
              <a:rPr lang="en-US" b="1" dirty="0" smtClean="0"/>
              <a:t>of </a:t>
            </a:r>
            <a:r>
              <a:rPr lang="en-US" b="1" dirty="0"/>
              <a:t>Scientific, Technical and Engineering </a:t>
            </a:r>
            <a:r>
              <a:rPr lang="en-US" b="1" dirty="0" smtClean="0"/>
              <a:t>Information</a:t>
            </a:r>
            <a:r>
              <a:rPr lang="en-US" b="1" dirty="0"/>
              <a:t>, in effect on the date of </a:t>
            </a:r>
            <a:r>
              <a:rPr lang="en-US" b="1" dirty="0" smtClean="0"/>
              <a:t>	contract </a:t>
            </a:r>
            <a:r>
              <a:rPr lang="en-US" b="1" dirty="0"/>
              <a:t>award </a:t>
            </a:r>
            <a:r>
              <a:rPr lang="en-US" b="1" dirty="0" smtClean="0"/>
              <a:t>and </a:t>
            </a:r>
            <a:r>
              <a:rPr lang="en-US" b="1" dirty="0"/>
              <a:t>the USD (AT&amp;L) memoranda on Fundamental </a:t>
            </a:r>
            <a:r>
              <a:rPr lang="en-US" b="1" dirty="0" smtClean="0"/>
              <a:t>Research</a:t>
            </a:r>
            <a:r>
              <a:rPr lang="en-US" b="1" dirty="0"/>
              <a:t>, dated May 24, 2010, </a:t>
            </a:r>
            <a:r>
              <a:rPr lang="en-US" b="1" dirty="0" smtClean="0"/>
              <a:t>and on 	Contracted </a:t>
            </a:r>
            <a:r>
              <a:rPr lang="en-US" b="1" dirty="0"/>
              <a:t>Fundamental Research, dated June 26, 2008, </a:t>
            </a:r>
            <a:r>
              <a:rPr lang="en-US" b="1" dirty="0" smtClean="0"/>
              <a:t>(</a:t>
            </a:r>
            <a:r>
              <a:rPr lang="en-US" b="1" dirty="0"/>
              <a:t>available at DFARS PGI 204.4).</a:t>
            </a:r>
          </a:p>
          <a:p>
            <a:endParaRPr lang="en-US" dirty="0"/>
          </a:p>
          <a:p>
            <a:pPr marL="0" indent="0">
              <a:buNone/>
            </a:pPr>
            <a:r>
              <a:rPr lang="en-US" dirty="0"/>
              <a:t>(b) Requests for approval under paragraph (a)(1) shall identify the specific information to be released, the medium to be used, and the purpose for the release. The Contractor shall submit its request to the Contracting Officer at least 10 business days before the proposed date for release.</a:t>
            </a:r>
          </a:p>
          <a:p>
            <a:endParaRPr lang="en-US" dirty="0"/>
          </a:p>
          <a:p>
            <a:pPr marL="0" indent="0">
              <a:buNone/>
            </a:pPr>
            <a:r>
              <a:rPr lang="en-US" dirty="0"/>
              <a:t>(c) </a:t>
            </a:r>
            <a:r>
              <a:rPr lang="en-US" b="1" dirty="0"/>
              <a:t>The Contractor agrees to include a similar requirement, including this paragraph (c), in each subcontract under this contract. </a:t>
            </a:r>
            <a:r>
              <a:rPr lang="en-US" dirty="0"/>
              <a:t>Subcontractors shall submit requests for authorization to release through the prime contractor to the Contracting Officer.</a:t>
            </a:r>
          </a:p>
          <a:p>
            <a:pPr marL="0" indent="0">
              <a:buNone/>
            </a:pPr>
            <a:endParaRPr lang="en-US" dirty="0" smtClean="0"/>
          </a:p>
        </p:txBody>
      </p:sp>
      <p:sp>
        <p:nvSpPr>
          <p:cNvPr id="4" name="Right Arrow 3"/>
          <p:cNvSpPr/>
          <p:nvPr/>
        </p:nvSpPr>
        <p:spPr>
          <a:xfrm rot="10800000">
            <a:off x="5181600" y="24384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24857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lnSpcReduction="10000"/>
          </a:bodyPr>
          <a:lstStyle/>
          <a:p>
            <a:r>
              <a:rPr lang="en-US" dirty="0" smtClean="0"/>
              <a:t>Is the 252.204-7000 the only problematic clause?</a:t>
            </a:r>
          </a:p>
          <a:p>
            <a:r>
              <a:rPr lang="en-US" dirty="0" smtClean="0"/>
              <a:t>No, there are numerous others and any specific language in Section H of a contract, or added as an addendum can have the same force and effect.</a:t>
            </a:r>
          </a:p>
          <a:p>
            <a:pPr lvl="1"/>
            <a:r>
              <a:rPr lang="en-US" dirty="0" smtClean="0"/>
              <a:t>AFMC 5352.227-9000 Export Controlled Data Restriction</a:t>
            </a:r>
          </a:p>
          <a:p>
            <a:pPr lvl="1"/>
            <a:r>
              <a:rPr lang="en-US" dirty="0" smtClean="0"/>
              <a:t>Section H: Sensitive Foreign National Controls</a:t>
            </a:r>
            <a:endParaRPr lang="en-US" dirty="0"/>
          </a:p>
        </p:txBody>
      </p:sp>
    </p:spTree>
    <p:extLst>
      <p:ext uri="{BB962C8B-B14F-4D97-AF65-F5344CB8AC3E}">
        <p14:creationId xmlns:p14="http://schemas.microsoft.com/office/powerpoint/2010/main" val="3805828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715962"/>
          </a:xfrm>
        </p:spPr>
        <p:txBody>
          <a:bodyPr>
            <a:normAutofit fontScale="90000"/>
          </a:bodyPr>
          <a:lstStyle/>
          <a:p>
            <a:r>
              <a:rPr lang="en-US" dirty="0" smtClean="0"/>
              <a:t>Core Departments</a:t>
            </a:r>
            <a:endParaRPr lang="en-US" dirty="0"/>
          </a:p>
        </p:txBody>
      </p:sp>
      <p:sp>
        <p:nvSpPr>
          <p:cNvPr id="55" name="Freeform 2"/>
          <p:cNvSpPr>
            <a:spLocks/>
          </p:cNvSpPr>
          <p:nvPr/>
        </p:nvSpPr>
        <p:spPr bwMode="auto">
          <a:xfrm>
            <a:off x="1805" y="1143000"/>
            <a:ext cx="9144000" cy="5765800"/>
          </a:xfrm>
          <a:custGeom>
            <a:avLst/>
            <a:gdLst/>
            <a:ahLst/>
            <a:cxnLst>
              <a:cxn ang="0">
                <a:pos x="0" y="0"/>
              </a:cxn>
              <a:cxn ang="0">
                <a:pos x="5760" y="960"/>
              </a:cxn>
              <a:cxn ang="0">
                <a:pos x="5760" y="2880"/>
              </a:cxn>
              <a:cxn ang="0">
                <a:pos x="0" y="3984"/>
              </a:cxn>
              <a:cxn ang="0">
                <a:pos x="0" y="0"/>
              </a:cxn>
            </a:cxnLst>
            <a:rect l="0" t="0" r="r" b="b"/>
            <a:pathLst>
              <a:path w="5760" h="3984">
                <a:moveTo>
                  <a:pt x="0" y="0"/>
                </a:moveTo>
                <a:lnTo>
                  <a:pt x="5760" y="960"/>
                </a:lnTo>
                <a:lnTo>
                  <a:pt x="5760" y="2880"/>
                </a:lnTo>
                <a:lnTo>
                  <a:pt x="0" y="3984"/>
                </a:lnTo>
                <a:lnTo>
                  <a:pt x="0" y="0"/>
                </a:lnTo>
                <a:close/>
              </a:path>
            </a:pathLst>
          </a:custGeom>
          <a:gradFill rotWithShape="1">
            <a:gsLst>
              <a:gs pos="0">
                <a:schemeClr val="accent6">
                  <a:lumMod val="75000"/>
                </a:schemeClr>
              </a:gs>
              <a:gs pos="30000">
                <a:schemeClr val="accent6">
                  <a:lumMod val="75000"/>
                </a:schemeClr>
              </a:gs>
              <a:gs pos="70000">
                <a:schemeClr val="tx1"/>
              </a:gs>
              <a:gs pos="100000">
                <a:schemeClr val="tx1"/>
              </a:gs>
            </a:gsLst>
            <a:lin ang="0" scaled="0"/>
          </a:gradFill>
          <a:ln w="9525">
            <a:no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Arial" charset="0"/>
              </a:rPr>
              <a:t> </a:t>
            </a:r>
            <a:endParaRPr kumimoji="0" lang="en-US" sz="1800" b="0" i="0" u="none" strike="noStrike" kern="0" cap="none" spc="0" normalizeH="0" baseline="0" noProof="0" dirty="0">
              <a:ln>
                <a:noFill/>
              </a:ln>
              <a:solidFill>
                <a:prstClr val="black"/>
              </a:solidFill>
              <a:effectLst/>
              <a:uLnTx/>
              <a:uFillTx/>
              <a:latin typeface="Arial" charset="0"/>
            </a:endParaRPr>
          </a:p>
        </p:txBody>
      </p:sp>
      <p:sp>
        <p:nvSpPr>
          <p:cNvPr id="58" name="Rectangle 59"/>
          <p:cNvSpPr>
            <a:spLocks noChangeArrowheads="1"/>
          </p:cNvSpPr>
          <p:nvPr/>
        </p:nvSpPr>
        <p:spPr bwMode="auto">
          <a:xfrm>
            <a:off x="0" y="1521560"/>
            <a:ext cx="2385964"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Human Resources</a:t>
            </a:r>
            <a:endParaRPr lang="en-US" sz="1400" dirty="0">
              <a:solidFill>
                <a:prstClr val="black"/>
              </a:solidFill>
              <a:latin typeface="Arial" charset="0"/>
            </a:endParaRPr>
          </a:p>
        </p:txBody>
      </p:sp>
      <p:sp>
        <p:nvSpPr>
          <p:cNvPr id="69" name="Rectangle 59"/>
          <p:cNvSpPr>
            <a:spLocks noChangeArrowheads="1"/>
          </p:cNvSpPr>
          <p:nvPr/>
        </p:nvSpPr>
        <p:spPr bwMode="auto">
          <a:xfrm>
            <a:off x="-1" y="1750160"/>
            <a:ext cx="2385965" cy="13716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Employee Records</a:t>
            </a:r>
          </a:p>
          <a:p>
            <a:pPr marL="91440" lvl="1" fontAlgn="base">
              <a:spcBef>
                <a:spcPct val="0"/>
              </a:spcBef>
              <a:spcAft>
                <a:spcPct val="0"/>
              </a:spcAft>
              <a:buFont typeface="Arial" pitchFamily="34" charset="0"/>
              <a:buChar char="•"/>
            </a:pPr>
            <a:r>
              <a:rPr lang="en-US" sz="1000" dirty="0" smtClean="0">
                <a:solidFill>
                  <a:prstClr val="black"/>
                </a:solidFill>
                <a:latin typeface="Arial" charset="0"/>
              </a:rPr>
              <a:t>Nationality </a:t>
            </a:r>
          </a:p>
          <a:p>
            <a:pPr marL="91440" lvl="1" fontAlgn="base">
              <a:spcBef>
                <a:spcPct val="0"/>
              </a:spcBef>
              <a:spcAft>
                <a:spcPct val="0"/>
              </a:spcAft>
              <a:buFont typeface="Arial" pitchFamily="34" charset="0"/>
              <a:buChar char="•"/>
            </a:pPr>
            <a:r>
              <a:rPr lang="en-US" sz="1000" dirty="0" smtClean="0">
                <a:solidFill>
                  <a:prstClr val="black"/>
                </a:solidFill>
                <a:latin typeface="Arial" charset="0"/>
              </a:rPr>
              <a:t>Work Visa</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H1B (temp professional)</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H2B (temp worker)</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L1A (temp alien)</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O1 (temp alien w/ abilities)</a:t>
            </a:r>
          </a:p>
        </p:txBody>
      </p:sp>
      <p:sp>
        <p:nvSpPr>
          <p:cNvPr id="70" name="Rectangle 59"/>
          <p:cNvSpPr>
            <a:spLocks noChangeArrowheads="1"/>
          </p:cNvSpPr>
          <p:nvPr/>
        </p:nvSpPr>
        <p:spPr bwMode="auto">
          <a:xfrm>
            <a:off x="1805" y="3169315"/>
            <a:ext cx="2385964"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Visa Office</a:t>
            </a:r>
            <a:endParaRPr lang="en-US" sz="1400" dirty="0">
              <a:solidFill>
                <a:prstClr val="black"/>
              </a:solidFill>
              <a:latin typeface="Arial" charset="0"/>
            </a:endParaRPr>
          </a:p>
        </p:txBody>
      </p:sp>
      <p:sp>
        <p:nvSpPr>
          <p:cNvPr id="71" name="Rectangle 59"/>
          <p:cNvSpPr>
            <a:spLocks noChangeArrowheads="1"/>
          </p:cNvSpPr>
          <p:nvPr/>
        </p:nvSpPr>
        <p:spPr bwMode="auto">
          <a:xfrm>
            <a:off x="0" y="3397915"/>
            <a:ext cx="2385964" cy="9144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marL="91440" lvl="1" fontAlgn="base">
              <a:spcBef>
                <a:spcPct val="0"/>
              </a:spcBef>
              <a:spcAft>
                <a:spcPct val="0"/>
              </a:spcAft>
              <a:buFont typeface="Arial" pitchFamily="34" charset="0"/>
              <a:buChar char="•"/>
            </a:pPr>
            <a:r>
              <a:rPr lang="en-US" sz="1000" dirty="0" smtClean="0">
                <a:solidFill>
                  <a:prstClr val="black"/>
                </a:solidFill>
                <a:latin typeface="Arial" charset="0"/>
              </a:rPr>
              <a:t> Visa</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 H1B (employee)</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 F1 (regular student)</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 J1 (scholars)</a:t>
            </a:r>
          </a:p>
          <a:p>
            <a:pPr marL="182880" lvl="1" fontAlgn="base">
              <a:spcBef>
                <a:spcPct val="0"/>
              </a:spcBef>
              <a:spcAft>
                <a:spcPct val="0"/>
              </a:spcAft>
              <a:buFont typeface="Arial" pitchFamily="34" charset="0"/>
              <a:buChar char="•"/>
            </a:pPr>
            <a:r>
              <a:rPr lang="en-US" sz="1000" dirty="0" smtClean="0">
                <a:solidFill>
                  <a:prstClr val="black"/>
                </a:solidFill>
                <a:latin typeface="Arial" charset="0"/>
              </a:rPr>
              <a:t> B-type “ghosts”</a:t>
            </a:r>
          </a:p>
        </p:txBody>
      </p:sp>
      <p:sp>
        <p:nvSpPr>
          <p:cNvPr id="72" name="Rectangle 59"/>
          <p:cNvSpPr>
            <a:spLocks noChangeArrowheads="1"/>
          </p:cNvSpPr>
          <p:nvPr/>
        </p:nvSpPr>
        <p:spPr bwMode="auto">
          <a:xfrm>
            <a:off x="-1" y="4350720"/>
            <a:ext cx="2385964"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Admissions </a:t>
            </a:r>
            <a:endParaRPr lang="en-US" sz="1400" dirty="0">
              <a:solidFill>
                <a:prstClr val="black"/>
              </a:solidFill>
              <a:latin typeface="Arial" charset="0"/>
            </a:endParaRPr>
          </a:p>
        </p:txBody>
      </p:sp>
      <p:sp>
        <p:nvSpPr>
          <p:cNvPr id="73" name="Rectangle 59"/>
          <p:cNvSpPr>
            <a:spLocks noChangeArrowheads="1"/>
          </p:cNvSpPr>
          <p:nvPr/>
        </p:nvSpPr>
        <p:spPr bwMode="auto">
          <a:xfrm>
            <a:off x="-1" y="4569471"/>
            <a:ext cx="2385964" cy="739455"/>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Country of citizenship</a:t>
            </a:r>
          </a:p>
          <a:p>
            <a:pPr fontAlgn="base">
              <a:spcBef>
                <a:spcPct val="0"/>
              </a:spcBef>
              <a:spcAft>
                <a:spcPct val="0"/>
              </a:spcAft>
              <a:buFont typeface="Arial" pitchFamily="34" charset="0"/>
              <a:buChar char="•"/>
            </a:pPr>
            <a:r>
              <a:rPr lang="en-US" sz="1000" dirty="0" smtClean="0">
                <a:solidFill>
                  <a:prstClr val="black"/>
                </a:solidFill>
                <a:latin typeface="Arial" charset="0"/>
              </a:rPr>
              <a:t>Sponsor (country, </a:t>
            </a:r>
            <a:r>
              <a:rPr lang="en-US" sz="1000" dirty="0" err="1" smtClean="0">
                <a:solidFill>
                  <a:prstClr val="black"/>
                </a:solidFill>
                <a:latin typeface="Arial" charset="0"/>
              </a:rPr>
              <a:t>govt</a:t>
            </a:r>
            <a:r>
              <a:rPr lang="en-US" sz="1000" dirty="0" smtClean="0">
                <a:solidFill>
                  <a:prstClr val="black"/>
                </a:solidFill>
                <a:latin typeface="Arial" charset="0"/>
              </a:rPr>
              <a:t>, etc)</a:t>
            </a:r>
          </a:p>
          <a:p>
            <a:pPr fontAlgn="base">
              <a:spcBef>
                <a:spcPct val="0"/>
              </a:spcBef>
              <a:spcAft>
                <a:spcPct val="0"/>
              </a:spcAft>
              <a:buFont typeface="Arial" pitchFamily="34" charset="0"/>
              <a:buChar char="•"/>
            </a:pPr>
            <a:r>
              <a:rPr lang="en-US" sz="1000" dirty="0" smtClean="0">
                <a:solidFill>
                  <a:prstClr val="black"/>
                </a:solidFill>
                <a:latin typeface="Arial" charset="0"/>
              </a:rPr>
              <a:t>Academic Institution data </a:t>
            </a:r>
          </a:p>
          <a:p>
            <a:pPr fontAlgn="base">
              <a:spcBef>
                <a:spcPct val="0"/>
              </a:spcBef>
              <a:spcAft>
                <a:spcPct val="0"/>
              </a:spcAft>
              <a:buFont typeface="Arial" pitchFamily="34" charset="0"/>
              <a:buChar char="•"/>
            </a:pPr>
            <a:r>
              <a:rPr lang="en-US" sz="1000" dirty="0" smtClean="0">
                <a:solidFill>
                  <a:prstClr val="black"/>
                </a:solidFill>
              </a:rPr>
              <a:t>International MOUs</a:t>
            </a:r>
            <a:endParaRPr lang="en-US" sz="1000" dirty="0" smtClean="0">
              <a:solidFill>
                <a:prstClr val="black"/>
              </a:solidFill>
              <a:latin typeface="Arial" charset="0"/>
            </a:endParaRPr>
          </a:p>
        </p:txBody>
      </p:sp>
      <p:sp>
        <p:nvSpPr>
          <p:cNvPr id="77" name="Rectangle 59"/>
          <p:cNvSpPr>
            <a:spLocks noChangeArrowheads="1"/>
          </p:cNvSpPr>
          <p:nvPr/>
        </p:nvSpPr>
        <p:spPr bwMode="auto">
          <a:xfrm>
            <a:off x="2543331" y="4888390"/>
            <a:ext cx="2028669"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err="1" smtClean="0">
                <a:solidFill>
                  <a:prstClr val="black"/>
                </a:solidFill>
                <a:latin typeface="Arial" charset="0"/>
              </a:rPr>
              <a:t>Env</a:t>
            </a:r>
            <a:r>
              <a:rPr lang="en-US" sz="1400" dirty="0" smtClean="0">
                <a:solidFill>
                  <a:prstClr val="black"/>
                </a:solidFill>
                <a:latin typeface="Arial" charset="0"/>
              </a:rPr>
              <a:t>. Health &amp; Safety</a:t>
            </a:r>
            <a:endParaRPr lang="en-US" sz="1400" dirty="0">
              <a:solidFill>
                <a:prstClr val="black"/>
              </a:solidFill>
              <a:latin typeface="Arial" charset="0"/>
            </a:endParaRPr>
          </a:p>
        </p:txBody>
      </p:sp>
      <p:sp>
        <p:nvSpPr>
          <p:cNvPr id="78" name="Rectangle 59"/>
          <p:cNvSpPr>
            <a:spLocks noChangeArrowheads="1"/>
          </p:cNvSpPr>
          <p:nvPr/>
        </p:nvSpPr>
        <p:spPr bwMode="auto">
          <a:xfrm>
            <a:off x="2536536" y="5116990"/>
            <a:ext cx="2037269" cy="9144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Identification of </a:t>
            </a:r>
            <a:r>
              <a:rPr lang="en-US" sz="1000" dirty="0" err="1" smtClean="0">
                <a:solidFill>
                  <a:prstClr val="black"/>
                </a:solidFill>
                <a:latin typeface="Arial" charset="0"/>
              </a:rPr>
              <a:t>chem</a:t>
            </a:r>
            <a:r>
              <a:rPr lang="en-US" sz="1000" dirty="0" smtClean="0">
                <a:solidFill>
                  <a:prstClr val="black"/>
                </a:solidFill>
                <a:latin typeface="Arial" charset="0"/>
              </a:rPr>
              <a:t>/bio &amp; </a:t>
            </a:r>
          </a:p>
          <a:p>
            <a:pPr fontAlgn="base">
              <a:spcBef>
                <a:spcPct val="0"/>
              </a:spcBef>
              <a:spcAft>
                <a:spcPct val="0"/>
              </a:spcAft>
              <a:buFont typeface="Arial" pitchFamily="34" charset="0"/>
              <a:buChar char="•"/>
            </a:pPr>
            <a:r>
              <a:rPr lang="en-US" sz="1000" dirty="0" smtClean="0">
                <a:solidFill>
                  <a:prstClr val="black"/>
                </a:solidFill>
                <a:latin typeface="Arial" charset="0"/>
              </a:rPr>
              <a:t>Database of staff usage</a:t>
            </a:r>
          </a:p>
          <a:p>
            <a:pPr fontAlgn="base">
              <a:spcBef>
                <a:spcPct val="0"/>
              </a:spcBef>
              <a:spcAft>
                <a:spcPct val="0"/>
              </a:spcAft>
              <a:buFont typeface="Arial" pitchFamily="34" charset="0"/>
              <a:buChar char="•"/>
            </a:pPr>
            <a:r>
              <a:rPr lang="en-US" sz="1000" dirty="0" smtClean="0">
                <a:solidFill>
                  <a:prstClr val="black"/>
                </a:solidFill>
                <a:latin typeface="Arial" charset="0"/>
              </a:rPr>
              <a:t>Security of ITAR/EAR </a:t>
            </a:r>
          </a:p>
          <a:p>
            <a:pPr fontAlgn="base">
              <a:spcBef>
                <a:spcPct val="0"/>
              </a:spcBef>
              <a:spcAft>
                <a:spcPct val="0"/>
              </a:spcAft>
            </a:pPr>
            <a:r>
              <a:rPr lang="en-US" sz="1000" dirty="0" smtClean="0">
                <a:solidFill>
                  <a:prstClr val="black"/>
                </a:solidFill>
                <a:latin typeface="Arial" charset="0"/>
              </a:rPr>
              <a:t>Chemicals</a:t>
            </a:r>
          </a:p>
          <a:p>
            <a:pPr fontAlgn="base">
              <a:spcBef>
                <a:spcPct val="0"/>
              </a:spcBef>
              <a:spcAft>
                <a:spcPct val="0"/>
              </a:spcAft>
              <a:buFont typeface="Arial" pitchFamily="34" charset="0"/>
              <a:buChar char="•"/>
            </a:pPr>
            <a:r>
              <a:rPr lang="en-US" sz="1000" dirty="0" smtClean="0">
                <a:solidFill>
                  <a:prstClr val="black"/>
                </a:solidFill>
                <a:latin typeface="Arial" charset="0"/>
              </a:rPr>
              <a:t>Tangible shipping of CCL items</a:t>
            </a:r>
          </a:p>
        </p:txBody>
      </p:sp>
      <p:sp>
        <p:nvSpPr>
          <p:cNvPr id="80" name="Rectangle 59"/>
          <p:cNvSpPr>
            <a:spLocks noChangeArrowheads="1"/>
          </p:cNvSpPr>
          <p:nvPr/>
        </p:nvSpPr>
        <p:spPr bwMode="auto">
          <a:xfrm>
            <a:off x="2536535" y="1854395"/>
            <a:ext cx="2035465"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Sponsored Programs</a:t>
            </a:r>
            <a:endParaRPr lang="en-US" sz="1400" dirty="0">
              <a:solidFill>
                <a:prstClr val="black"/>
              </a:solidFill>
              <a:latin typeface="Arial" charset="0"/>
            </a:endParaRPr>
          </a:p>
        </p:txBody>
      </p:sp>
      <p:sp>
        <p:nvSpPr>
          <p:cNvPr id="81" name="Rectangle 59"/>
          <p:cNvSpPr>
            <a:spLocks noChangeArrowheads="1"/>
          </p:cNvSpPr>
          <p:nvPr/>
        </p:nvSpPr>
        <p:spPr bwMode="auto">
          <a:xfrm>
            <a:off x="2536535" y="2082995"/>
            <a:ext cx="2035465" cy="1165763"/>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rPr>
              <a:t>“</a:t>
            </a:r>
            <a:r>
              <a:rPr lang="en-US" sz="1000" dirty="0" err="1" smtClean="0">
                <a:solidFill>
                  <a:prstClr val="black"/>
                </a:solidFill>
              </a:rPr>
              <a:t>Redflag</a:t>
            </a:r>
            <a:r>
              <a:rPr lang="en-US" sz="1000" dirty="0" smtClean="0">
                <a:solidFill>
                  <a:prstClr val="black"/>
                </a:solidFill>
              </a:rPr>
              <a:t>” </a:t>
            </a:r>
            <a:r>
              <a:rPr lang="en-US" sz="1000" dirty="0" smtClean="0">
                <a:solidFill>
                  <a:prstClr val="black"/>
                </a:solidFill>
                <a:latin typeface="Arial" charset="0"/>
              </a:rPr>
              <a:t>agreements, grants, etc. </a:t>
            </a:r>
          </a:p>
          <a:p>
            <a:pPr fontAlgn="base">
              <a:spcBef>
                <a:spcPct val="0"/>
              </a:spcBef>
              <a:spcAft>
                <a:spcPct val="0"/>
              </a:spcAft>
              <a:buFont typeface="Arial" pitchFamily="34" charset="0"/>
              <a:buChar char="•"/>
            </a:pPr>
            <a:r>
              <a:rPr lang="en-US" sz="1000" dirty="0" smtClean="0">
                <a:solidFill>
                  <a:prstClr val="black"/>
                </a:solidFill>
                <a:latin typeface="Arial" charset="0"/>
              </a:rPr>
              <a:t> Initial screen for EC issues</a:t>
            </a:r>
          </a:p>
          <a:p>
            <a:pPr fontAlgn="base">
              <a:spcBef>
                <a:spcPct val="0"/>
              </a:spcBef>
              <a:spcAft>
                <a:spcPct val="0"/>
              </a:spcAft>
              <a:buFont typeface="Arial" pitchFamily="34" charset="0"/>
              <a:buChar char="•"/>
            </a:pPr>
            <a:r>
              <a:rPr lang="en-US" sz="1000" dirty="0" smtClean="0">
                <a:solidFill>
                  <a:prstClr val="black"/>
                </a:solidFill>
                <a:latin typeface="Arial" charset="0"/>
              </a:rPr>
              <a:t> Collect prelim . Data</a:t>
            </a:r>
          </a:p>
          <a:p>
            <a:pPr fontAlgn="base">
              <a:spcBef>
                <a:spcPct val="0"/>
              </a:spcBef>
              <a:spcAft>
                <a:spcPct val="0"/>
              </a:spcAft>
              <a:buFont typeface="Arial" pitchFamily="34" charset="0"/>
              <a:buChar char="•"/>
            </a:pPr>
            <a:r>
              <a:rPr lang="en-US" sz="1000" dirty="0" smtClean="0">
                <a:solidFill>
                  <a:prstClr val="black"/>
                </a:solidFill>
              </a:rPr>
              <a:t> Inform PI of potential issues</a:t>
            </a:r>
          </a:p>
          <a:p>
            <a:pPr fontAlgn="base">
              <a:spcBef>
                <a:spcPct val="0"/>
              </a:spcBef>
              <a:spcAft>
                <a:spcPct val="0"/>
              </a:spcAft>
              <a:buFont typeface="Arial" pitchFamily="34" charset="0"/>
              <a:buChar char="•"/>
            </a:pPr>
            <a:r>
              <a:rPr lang="en-US" sz="1000" dirty="0">
                <a:solidFill>
                  <a:prstClr val="black"/>
                </a:solidFill>
                <a:latin typeface="Arial" charset="0"/>
              </a:rPr>
              <a:t> </a:t>
            </a:r>
            <a:r>
              <a:rPr lang="en-US" sz="1000" dirty="0" smtClean="0">
                <a:solidFill>
                  <a:prstClr val="black"/>
                </a:solidFill>
                <a:latin typeface="Arial" charset="0"/>
              </a:rPr>
              <a:t>Ascertain Foreign National </a:t>
            </a:r>
          </a:p>
          <a:p>
            <a:pPr fontAlgn="base">
              <a:spcBef>
                <a:spcPct val="0"/>
              </a:spcBef>
              <a:spcAft>
                <a:spcPct val="0"/>
              </a:spcAft>
            </a:pPr>
            <a:r>
              <a:rPr lang="en-US" sz="1000" dirty="0">
                <a:solidFill>
                  <a:prstClr val="black"/>
                </a:solidFill>
              </a:rPr>
              <a:t> </a:t>
            </a:r>
            <a:r>
              <a:rPr lang="en-US" sz="1000" dirty="0" smtClean="0">
                <a:solidFill>
                  <a:prstClr val="black"/>
                </a:solidFill>
              </a:rPr>
              <a:t> </a:t>
            </a:r>
            <a:r>
              <a:rPr lang="en-US" sz="1000" dirty="0" smtClean="0">
                <a:solidFill>
                  <a:prstClr val="black"/>
                </a:solidFill>
                <a:latin typeface="Arial" charset="0"/>
              </a:rPr>
              <a:t>involvement</a:t>
            </a:r>
          </a:p>
          <a:p>
            <a:pPr fontAlgn="base">
              <a:spcBef>
                <a:spcPct val="0"/>
              </a:spcBef>
              <a:spcAft>
                <a:spcPct val="0"/>
              </a:spcAft>
              <a:buFont typeface="Arial" pitchFamily="34" charset="0"/>
              <a:buChar char="•"/>
            </a:pPr>
            <a:r>
              <a:rPr lang="en-US" sz="1000" dirty="0">
                <a:solidFill>
                  <a:prstClr val="black"/>
                </a:solidFill>
              </a:rPr>
              <a:t> </a:t>
            </a:r>
            <a:r>
              <a:rPr lang="en-US" sz="1000" dirty="0" smtClean="0">
                <a:solidFill>
                  <a:prstClr val="black"/>
                </a:solidFill>
                <a:latin typeface="Arial" charset="0"/>
              </a:rPr>
              <a:t>Travel screens</a:t>
            </a:r>
          </a:p>
        </p:txBody>
      </p:sp>
      <p:sp>
        <p:nvSpPr>
          <p:cNvPr id="84" name="Rectangle 59"/>
          <p:cNvSpPr>
            <a:spLocks noChangeArrowheads="1"/>
          </p:cNvSpPr>
          <p:nvPr/>
        </p:nvSpPr>
        <p:spPr bwMode="auto">
          <a:xfrm>
            <a:off x="2536536" y="3313785"/>
            <a:ext cx="2035464"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Purchasing</a:t>
            </a:r>
            <a:endParaRPr lang="en-US" sz="1400" dirty="0">
              <a:solidFill>
                <a:prstClr val="black"/>
              </a:solidFill>
              <a:latin typeface="Arial" charset="0"/>
            </a:endParaRPr>
          </a:p>
        </p:txBody>
      </p:sp>
      <p:sp>
        <p:nvSpPr>
          <p:cNvPr id="85" name="Rectangle 59"/>
          <p:cNvSpPr>
            <a:spLocks noChangeArrowheads="1"/>
          </p:cNvSpPr>
          <p:nvPr/>
        </p:nvSpPr>
        <p:spPr bwMode="auto">
          <a:xfrm>
            <a:off x="2536536" y="3542385"/>
            <a:ext cx="2037269" cy="12954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ECCN / USML category </a:t>
            </a:r>
          </a:p>
          <a:p>
            <a:pPr fontAlgn="base">
              <a:spcBef>
                <a:spcPct val="0"/>
              </a:spcBef>
              <a:spcAft>
                <a:spcPct val="0"/>
              </a:spcAft>
            </a:pPr>
            <a:r>
              <a:rPr lang="en-US" sz="1000" dirty="0" smtClean="0">
                <a:solidFill>
                  <a:prstClr val="black"/>
                </a:solidFill>
                <a:latin typeface="Arial" charset="0"/>
              </a:rPr>
              <a:t>determinations from suppliers</a:t>
            </a:r>
          </a:p>
          <a:p>
            <a:pPr fontAlgn="base">
              <a:spcBef>
                <a:spcPct val="0"/>
              </a:spcBef>
              <a:spcAft>
                <a:spcPct val="0"/>
              </a:spcAft>
              <a:buFont typeface="Arial" pitchFamily="34" charset="0"/>
              <a:buChar char="•"/>
            </a:pPr>
            <a:r>
              <a:rPr lang="en-US" sz="1000" dirty="0" smtClean="0">
                <a:solidFill>
                  <a:prstClr val="black"/>
                </a:solidFill>
                <a:latin typeface="Arial" charset="0"/>
              </a:rPr>
              <a:t>&gt;$75K mandatory CCL/USML</a:t>
            </a:r>
          </a:p>
          <a:p>
            <a:pPr fontAlgn="base">
              <a:spcBef>
                <a:spcPct val="0"/>
              </a:spcBef>
              <a:spcAft>
                <a:spcPct val="0"/>
              </a:spcAft>
            </a:pPr>
            <a:r>
              <a:rPr lang="en-US" sz="1000" dirty="0" smtClean="0">
                <a:solidFill>
                  <a:prstClr val="black"/>
                </a:solidFill>
                <a:latin typeface="Arial" charset="0"/>
              </a:rPr>
              <a:t>for all solicitations</a:t>
            </a:r>
          </a:p>
          <a:p>
            <a:pPr fontAlgn="base">
              <a:spcBef>
                <a:spcPct val="0"/>
              </a:spcBef>
              <a:spcAft>
                <a:spcPct val="0"/>
              </a:spcAft>
              <a:buFont typeface="Arial" pitchFamily="34" charset="0"/>
              <a:buChar char="•"/>
            </a:pPr>
            <a:r>
              <a:rPr lang="en-US" sz="1000" dirty="0" smtClean="0">
                <a:solidFill>
                  <a:prstClr val="black"/>
                </a:solidFill>
                <a:latin typeface="Arial" charset="0"/>
              </a:rPr>
              <a:t>Surplus auctions </a:t>
            </a:r>
          </a:p>
          <a:p>
            <a:pPr fontAlgn="base">
              <a:spcBef>
                <a:spcPct val="0"/>
              </a:spcBef>
              <a:spcAft>
                <a:spcPct val="0"/>
              </a:spcAft>
              <a:buFont typeface="Arial" pitchFamily="34" charset="0"/>
              <a:buChar char="•"/>
            </a:pPr>
            <a:r>
              <a:rPr lang="en-US" sz="1000" dirty="0" smtClean="0">
                <a:solidFill>
                  <a:prstClr val="black"/>
                </a:solidFill>
                <a:latin typeface="Arial" charset="0"/>
              </a:rPr>
              <a:t>Professional Services info</a:t>
            </a:r>
          </a:p>
          <a:p>
            <a:pPr fontAlgn="base">
              <a:spcBef>
                <a:spcPct val="0"/>
              </a:spcBef>
              <a:spcAft>
                <a:spcPct val="0"/>
              </a:spcAft>
              <a:buFont typeface="Arial" pitchFamily="34" charset="0"/>
              <a:buChar char="•"/>
            </a:pPr>
            <a:r>
              <a:rPr lang="en-US" sz="1000" dirty="0" smtClean="0">
                <a:solidFill>
                  <a:prstClr val="black"/>
                </a:solidFill>
                <a:latin typeface="Arial" charset="0"/>
              </a:rPr>
              <a:t>Provide training and contact </a:t>
            </a:r>
          </a:p>
          <a:p>
            <a:pPr fontAlgn="base">
              <a:spcBef>
                <a:spcPct val="0"/>
              </a:spcBef>
              <a:spcAft>
                <a:spcPct val="0"/>
              </a:spcAft>
            </a:pPr>
            <a:r>
              <a:rPr lang="en-US" sz="1000" dirty="0" smtClean="0">
                <a:solidFill>
                  <a:prstClr val="black"/>
                </a:solidFill>
                <a:latin typeface="Arial" charset="0"/>
              </a:rPr>
              <a:t>with ECO for ECCN.</a:t>
            </a:r>
          </a:p>
        </p:txBody>
      </p:sp>
      <p:sp>
        <p:nvSpPr>
          <p:cNvPr id="86" name="Rectangle 59"/>
          <p:cNvSpPr>
            <a:spLocks noChangeArrowheads="1"/>
          </p:cNvSpPr>
          <p:nvPr/>
        </p:nvSpPr>
        <p:spPr bwMode="auto">
          <a:xfrm>
            <a:off x="4840836" y="4963369"/>
            <a:ext cx="1937940" cy="724815"/>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Inventory of CCL/USML items</a:t>
            </a:r>
          </a:p>
          <a:p>
            <a:pPr fontAlgn="base">
              <a:spcBef>
                <a:spcPct val="0"/>
              </a:spcBef>
              <a:spcAft>
                <a:spcPct val="0"/>
              </a:spcAft>
              <a:buFont typeface="Arial" pitchFamily="34" charset="0"/>
              <a:buChar char="•"/>
            </a:pPr>
            <a:r>
              <a:rPr lang="en-US" sz="1000" dirty="0" smtClean="0">
                <a:solidFill>
                  <a:prstClr val="black"/>
                </a:solidFill>
                <a:latin typeface="Arial" charset="0"/>
              </a:rPr>
              <a:t>Property accountability</a:t>
            </a:r>
          </a:p>
          <a:p>
            <a:pPr fontAlgn="base">
              <a:spcBef>
                <a:spcPct val="0"/>
              </a:spcBef>
              <a:spcAft>
                <a:spcPct val="0"/>
              </a:spcAft>
              <a:buFont typeface="Arial" pitchFamily="34" charset="0"/>
              <a:buChar char="•"/>
            </a:pPr>
            <a:r>
              <a:rPr lang="en-US" sz="1000" dirty="0" smtClean="0">
                <a:solidFill>
                  <a:prstClr val="black"/>
                </a:solidFill>
                <a:latin typeface="Arial" charset="0"/>
              </a:rPr>
              <a:t>3</a:t>
            </a:r>
            <a:r>
              <a:rPr lang="en-US" sz="1000" baseline="30000" dirty="0" smtClean="0">
                <a:solidFill>
                  <a:prstClr val="black"/>
                </a:solidFill>
                <a:latin typeface="Arial" charset="0"/>
              </a:rPr>
              <a:t>rd</a:t>
            </a:r>
            <a:r>
              <a:rPr lang="en-US" sz="1000" dirty="0" smtClean="0">
                <a:solidFill>
                  <a:prstClr val="black"/>
                </a:solidFill>
                <a:latin typeface="Arial" charset="0"/>
              </a:rPr>
              <a:t> Party property tracking</a:t>
            </a:r>
          </a:p>
          <a:p>
            <a:pPr fontAlgn="base">
              <a:spcBef>
                <a:spcPct val="0"/>
              </a:spcBef>
              <a:spcAft>
                <a:spcPct val="0"/>
              </a:spcAft>
              <a:buFont typeface="Arial" pitchFamily="34" charset="0"/>
              <a:buChar char="•"/>
            </a:pPr>
            <a:r>
              <a:rPr lang="en-US" sz="1000" dirty="0">
                <a:solidFill>
                  <a:prstClr val="black"/>
                </a:solidFill>
              </a:rPr>
              <a:t> </a:t>
            </a:r>
            <a:r>
              <a:rPr lang="en-US" sz="1000" dirty="0" smtClean="0">
                <a:solidFill>
                  <a:prstClr val="black"/>
                </a:solidFill>
              </a:rPr>
              <a:t>Decaling</a:t>
            </a:r>
            <a:endParaRPr lang="en-US" sz="1000" dirty="0" smtClean="0">
              <a:solidFill>
                <a:prstClr val="black"/>
              </a:solidFill>
              <a:latin typeface="Arial" charset="0"/>
            </a:endParaRPr>
          </a:p>
          <a:p>
            <a:pPr fontAlgn="base">
              <a:spcBef>
                <a:spcPct val="0"/>
              </a:spcBef>
              <a:spcAft>
                <a:spcPct val="0"/>
              </a:spcAft>
              <a:buFont typeface="Arial" pitchFamily="34" charset="0"/>
              <a:buChar char="•"/>
            </a:pPr>
            <a:endParaRPr lang="en-US" sz="1000" dirty="0" smtClean="0">
              <a:solidFill>
                <a:prstClr val="black"/>
              </a:solidFill>
              <a:latin typeface="Arial" charset="0"/>
            </a:endParaRPr>
          </a:p>
        </p:txBody>
      </p:sp>
      <p:sp>
        <p:nvSpPr>
          <p:cNvPr id="87" name="Rectangle 59"/>
          <p:cNvSpPr>
            <a:spLocks noChangeArrowheads="1"/>
          </p:cNvSpPr>
          <p:nvPr/>
        </p:nvSpPr>
        <p:spPr bwMode="auto">
          <a:xfrm>
            <a:off x="4840836" y="4734770"/>
            <a:ext cx="1937940"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Property</a:t>
            </a:r>
            <a:endParaRPr lang="en-US" sz="1400" dirty="0">
              <a:solidFill>
                <a:prstClr val="black"/>
              </a:solidFill>
              <a:latin typeface="Arial" charset="0"/>
            </a:endParaRPr>
          </a:p>
        </p:txBody>
      </p:sp>
      <p:sp>
        <p:nvSpPr>
          <p:cNvPr id="88" name="Rectangle 59"/>
          <p:cNvSpPr>
            <a:spLocks noChangeArrowheads="1"/>
          </p:cNvSpPr>
          <p:nvPr/>
        </p:nvSpPr>
        <p:spPr bwMode="auto">
          <a:xfrm>
            <a:off x="7261339" y="2857499"/>
            <a:ext cx="1805034" cy="241299"/>
          </a:xfrm>
          <a:prstGeom prst="rect">
            <a:avLst/>
          </a:prstGeom>
          <a:gradFill rotWithShape="1">
            <a:gsLst>
              <a:gs pos="62515">
                <a:schemeClr val="tx1">
                  <a:lumMod val="75000"/>
                  <a:lumOff val="25000"/>
                </a:schemeClr>
              </a:gs>
              <a:gs pos="33300">
                <a:srgbClr val="414134"/>
              </a:gs>
              <a:gs pos="0">
                <a:schemeClr val="tx1"/>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b="1" dirty="0" smtClean="0">
                <a:solidFill>
                  <a:schemeClr val="bg1"/>
                </a:solidFill>
                <a:latin typeface="Arial" charset="0"/>
              </a:rPr>
              <a:t>Export Control</a:t>
            </a:r>
            <a:endParaRPr lang="en-US" sz="1400" b="1" dirty="0">
              <a:solidFill>
                <a:schemeClr val="bg1"/>
              </a:solidFill>
              <a:latin typeface="Arial" charset="0"/>
            </a:endParaRPr>
          </a:p>
        </p:txBody>
      </p:sp>
      <p:sp>
        <p:nvSpPr>
          <p:cNvPr id="89" name="Rectangle 59"/>
          <p:cNvSpPr>
            <a:spLocks noChangeArrowheads="1"/>
          </p:cNvSpPr>
          <p:nvPr/>
        </p:nvSpPr>
        <p:spPr bwMode="auto">
          <a:xfrm>
            <a:off x="7260350" y="3098798"/>
            <a:ext cx="1805035" cy="2018191"/>
          </a:xfrm>
          <a:prstGeom prst="rect">
            <a:avLst/>
          </a:prstGeom>
          <a:gradFill flip="none" rotWithShape="1">
            <a:gsLst>
              <a:gs pos="25026">
                <a:schemeClr val="tx1">
                  <a:lumMod val="75000"/>
                  <a:lumOff val="25000"/>
                </a:schemeClr>
              </a:gs>
              <a:gs pos="97000">
                <a:schemeClr val="tx1"/>
              </a:gs>
              <a:gs pos="0">
                <a:schemeClr val="tx1"/>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b="1" dirty="0" smtClean="0">
                <a:solidFill>
                  <a:schemeClr val="bg1"/>
                </a:solidFill>
              </a:rPr>
              <a:t> Program Management </a:t>
            </a:r>
          </a:p>
          <a:p>
            <a:pPr fontAlgn="base">
              <a:spcBef>
                <a:spcPct val="0"/>
              </a:spcBef>
              <a:spcAft>
                <a:spcPct val="0"/>
              </a:spcAft>
              <a:buFont typeface="Arial" pitchFamily="34" charset="0"/>
              <a:buChar char="•"/>
            </a:pPr>
            <a:r>
              <a:rPr lang="en-US" sz="1000" b="1" dirty="0" smtClean="0">
                <a:solidFill>
                  <a:schemeClr val="bg1"/>
                </a:solidFill>
              </a:rPr>
              <a:t> Regulatory Research</a:t>
            </a:r>
          </a:p>
          <a:p>
            <a:pPr fontAlgn="base">
              <a:spcBef>
                <a:spcPct val="0"/>
              </a:spcBef>
              <a:spcAft>
                <a:spcPct val="0"/>
              </a:spcAft>
              <a:buFont typeface="Arial" pitchFamily="34" charset="0"/>
              <a:buChar char="•"/>
            </a:pPr>
            <a:r>
              <a:rPr lang="en-US" sz="1000" b="1" dirty="0">
                <a:solidFill>
                  <a:schemeClr val="bg1"/>
                </a:solidFill>
              </a:rPr>
              <a:t> </a:t>
            </a:r>
            <a:r>
              <a:rPr lang="en-US" sz="1000" b="1" dirty="0" smtClean="0">
                <a:solidFill>
                  <a:schemeClr val="bg1"/>
                </a:solidFill>
              </a:rPr>
              <a:t>Risk Assessment </a:t>
            </a:r>
          </a:p>
          <a:p>
            <a:pPr fontAlgn="base">
              <a:spcBef>
                <a:spcPct val="0"/>
              </a:spcBef>
              <a:spcAft>
                <a:spcPct val="0"/>
              </a:spcAft>
              <a:buFont typeface="Arial" pitchFamily="34" charset="0"/>
              <a:buChar char="•"/>
            </a:pPr>
            <a:r>
              <a:rPr lang="en-US" sz="1000" b="1" dirty="0" smtClean="0">
                <a:solidFill>
                  <a:schemeClr val="bg1"/>
                </a:solidFill>
              </a:rPr>
              <a:t> Registrations</a:t>
            </a:r>
          </a:p>
          <a:p>
            <a:pPr fontAlgn="base">
              <a:spcBef>
                <a:spcPct val="0"/>
              </a:spcBef>
              <a:spcAft>
                <a:spcPct val="0"/>
              </a:spcAft>
              <a:buFont typeface="Arial" pitchFamily="34" charset="0"/>
              <a:buChar char="•"/>
            </a:pPr>
            <a:r>
              <a:rPr lang="en-US" sz="1000" b="1" dirty="0">
                <a:solidFill>
                  <a:schemeClr val="bg1"/>
                </a:solidFill>
              </a:rPr>
              <a:t> </a:t>
            </a:r>
            <a:r>
              <a:rPr lang="en-US" sz="1000" b="1" dirty="0" smtClean="0">
                <a:solidFill>
                  <a:schemeClr val="bg1"/>
                </a:solidFill>
              </a:rPr>
              <a:t>CCL / USML Classification</a:t>
            </a:r>
          </a:p>
          <a:p>
            <a:pPr fontAlgn="base">
              <a:spcBef>
                <a:spcPct val="0"/>
              </a:spcBef>
              <a:spcAft>
                <a:spcPct val="0"/>
              </a:spcAft>
              <a:buFont typeface="Arial" pitchFamily="34" charset="0"/>
              <a:buChar char="•"/>
            </a:pPr>
            <a:r>
              <a:rPr lang="en-US" sz="1000" b="1" dirty="0">
                <a:solidFill>
                  <a:schemeClr val="bg1"/>
                </a:solidFill>
              </a:rPr>
              <a:t> </a:t>
            </a:r>
            <a:r>
              <a:rPr lang="en-US" sz="1000" b="1" dirty="0" smtClean="0">
                <a:solidFill>
                  <a:schemeClr val="bg1"/>
                </a:solidFill>
              </a:rPr>
              <a:t>Licensing</a:t>
            </a:r>
          </a:p>
          <a:p>
            <a:pPr fontAlgn="base">
              <a:spcBef>
                <a:spcPct val="0"/>
              </a:spcBef>
              <a:spcAft>
                <a:spcPct val="0"/>
              </a:spcAft>
              <a:buFont typeface="Arial" pitchFamily="34" charset="0"/>
              <a:buChar char="•"/>
            </a:pPr>
            <a:r>
              <a:rPr lang="en-US" sz="1000" b="1" dirty="0" smtClean="0">
                <a:solidFill>
                  <a:schemeClr val="bg1"/>
                </a:solidFill>
              </a:rPr>
              <a:t> Exception/Exemptions</a:t>
            </a:r>
          </a:p>
          <a:p>
            <a:pPr fontAlgn="base">
              <a:spcBef>
                <a:spcPct val="0"/>
              </a:spcBef>
              <a:spcAft>
                <a:spcPct val="0"/>
              </a:spcAft>
              <a:buFont typeface="Arial" pitchFamily="34" charset="0"/>
              <a:buChar char="•"/>
            </a:pPr>
            <a:r>
              <a:rPr lang="en-US" sz="1000" b="1" dirty="0" smtClean="0">
                <a:solidFill>
                  <a:schemeClr val="bg1"/>
                </a:solidFill>
              </a:rPr>
              <a:t> Technology Control Plans </a:t>
            </a:r>
          </a:p>
          <a:p>
            <a:pPr fontAlgn="base">
              <a:spcBef>
                <a:spcPct val="0"/>
              </a:spcBef>
              <a:spcAft>
                <a:spcPct val="0"/>
              </a:spcAft>
              <a:buFont typeface="Arial" pitchFamily="34" charset="0"/>
              <a:buChar char="•"/>
            </a:pPr>
            <a:r>
              <a:rPr lang="en-US" sz="1000" b="1" dirty="0" smtClean="0">
                <a:solidFill>
                  <a:schemeClr val="bg1"/>
                </a:solidFill>
              </a:rPr>
              <a:t> Training</a:t>
            </a:r>
          </a:p>
          <a:p>
            <a:pPr fontAlgn="base">
              <a:spcBef>
                <a:spcPct val="0"/>
              </a:spcBef>
              <a:spcAft>
                <a:spcPct val="0"/>
              </a:spcAft>
              <a:buFont typeface="Arial" pitchFamily="34" charset="0"/>
              <a:buChar char="•"/>
            </a:pPr>
            <a:r>
              <a:rPr lang="en-US" sz="1000" b="1" dirty="0" smtClean="0">
                <a:solidFill>
                  <a:schemeClr val="bg1"/>
                </a:solidFill>
              </a:rPr>
              <a:t> Records Management</a:t>
            </a:r>
          </a:p>
          <a:p>
            <a:pPr fontAlgn="base">
              <a:spcBef>
                <a:spcPct val="0"/>
              </a:spcBef>
              <a:spcAft>
                <a:spcPct val="0"/>
              </a:spcAft>
              <a:buFont typeface="Arial" pitchFamily="34" charset="0"/>
              <a:buChar char="•"/>
            </a:pPr>
            <a:r>
              <a:rPr lang="en-US" sz="1000" b="1" dirty="0">
                <a:solidFill>
                  <a:schemeClr val="bg1"/>
                </a:solidFill>
              </a:rPr>
              <a:t> </a:t>
            </a:r>
            <a:r>
              <a:rPr lang="en-US" sz="1000" b="1" dirty="0" smtClean="0">
                <a:solidFill>
                  <a:schemeClr val="bg1"/>
                </a:solidFill>
              </a:rPr>
              <a:t>Visual Compliance</a:t>
            </a:r>
          </a:p>
          <a:p>
            <a:pPr fontAlgn="base">
              <a:spcBef>
                <a:spcPct val="0"/>
              </a:spcBef>
              <a:spcAft>
                <a:spcPct val="0"/>
              </a:spcAft>
              <a:buFont typeface="Arial" pitchFamily="34" charset="0"/>
              <a:buChar char="•"/>
            </a:pPr>
            <a:r>
              <a:rPr lang="en-US" sz="1000" b="1" dirty="0" smtClean="0">
                <a:solidFill>
                  <a:schemeClr val="bg1"/>
                </a:solidFill>
              </a:rPr>
              <a:t> Program Assessment</a:t>
            </a:r>
          </a:p>
        </p:txBody>
      </p:sp>
      <p:sp>
        <p:nvSpPr>
          <p:cNvPr id="90" name="Rectangle 59"/>
          <p:cNvSpPr>
            <a:spLocks noChangeArrowheads="1"/>
          </p:cNvSpPr>
          <p:nvPr/>
        </p:nvSpPr>
        <p:spPr bwMode="auto">
          <a:xfrm>
            <a:off x="4840836" y="4197100"/>
            <a:ext cx="1937940"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Shipping</a:t>
            </a:r>
            <a:endParaRPr lang="en-US" sz="1400" dirty="0">
              <a:solidFill>
                <a:prstClr val="black"/>
              </a:solidFill>
              <a:latin typeface="Arial" charset="0"/>
            </a:endParaRPr>
          </a:p>
        </p:txBody>
      </p:sp>
      <p:sp>
        <p:nvSpPr>
          <p:cNvPr id="91" name="Rectangle 59"/>
          <p:cNvSpPr>
            <a:spLocks noChangeArrowheads="1"/>
          </p:cNvSpPr>
          <p:nvPr/>
        </p:nvSpPr>
        <p:spPr bwMode="auto">
          <a:xfrm>
            <a:off x="4840836" y="4425700"/>
            <a:ext cx="1937940" cy="3048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International Shipments</a:t>
            </a:r>
          </a:p>
          <a:p>
            <a:pPr fontAlgn="base">
              <a:spcBef>
                <a:spcPct val="0"/>
              </a:spcBef>
              <a:spcAft>
                <a:spcPct val="0"/>
              </a:spcAft>
              <a:buFont typeface="Arial" pitchFamily="34" charset="0"/>
              <a:buChar char="•"/>
            </a:pPr>
            <a:endParaRPr lang="en-US" sz="1000" dirty="0" smtClean="0">
              <a:solidFill>
                <a:prstClr val="black"/>
              </a:solidFill>
              <a:latin typeface="Arial" charset="0"/>
            </a:endParaRPr>
          </a:p>
        </p:txBody>
      </p:sp>
      <p:sp>
        <p:nvSpPr>
          <p:cNvPr id="93" name="Rectangle 59"/>
          <p:cNvSpPr>
            <a:spLocks noChangeArrowheads="1"/>
          </p:cNvSpPr>
          <p:nvPr/>
        </p:nvSpPr>
        <p:spPr bwMode="auto">
          <a:xfrm>
            <a:off x="4840835" y="3098798"/>
            <a:ext cx="1937940"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Finance &amp; Acct.</a:t>
            </a:r>
            <a:endParaRPr lang="en-US" sz="1400" dirty="0">
              <a:solidFill>
                <a:prstClr val="black"/>
              </a:solidFill>
              <a:latin typeface="Arial" charset="0"/>
            </a:endParaRPr>
          </a:p>
        </p:txBody>
      </p:sp>
      <p:sp>
        <p:nvSpPr>
          <p:cNvPr id="94" name="Rectangle 59"/>
          <p:cNvSpPr>
            <a:spLocks noChangeArrowheads="1"/>
          </p:cNvSpPr>
          <p:nvPr/>
        </p:nvSpPr>
        <p:spPr bwMode="auto">
          <a:xfrm>
            <a:off x="4840835" y="2260598"/>
            <a:ext cx="1937940" cy="228600"/>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General Counsel</a:t>
            </a:r>
            <a:endParaRPr lang="en-US" sz="1400" dirty="0">
              <a:solidFill>
                <a:prstClr val="black"/>
              </a:solidFill>
              <a:latin typeface="Arial" charset="0"/>
            </a:endParaRPr>
          </a:p>
        </p:txBody>
      </p:sp>
      <p:sp>
        <p:nvSpPr>
          <p:cNvPr id="95" name="Rectangle 59"/>
          <p:cNvSpPr>
            <a:spLocks noChangeArrowheads="1"/>
          </p:cNvSpPr>
          <p:nvPr/>
        </p:nvSpPr>
        <p:spPr bwMode="auto">
          <a:xfrm>
            <a:off x="4840835" y="2489198"/>
            <a:ext cx="1937940" cy="6096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 COI / Risk Management</a:t>
            </a:r>
          </a:p>
          <a:p>
            <a:pPr fontAlgn="base">
              <a:spcBef>
                <a:spcPct val="0"/>
              </a:spcBef>
              <a:spcAft>
                <a:spcPct val="0"/>
              </a:spcAft>
              <a:buFont typeface="Arial" pitchFamily="34" charset="0"/>
              <a:buChar char="•"/>
            </a:pPr>
            <a:r>
              <a:rPr lang="en-US" sz="1000" dirty="0" smtClean="0">
                <a:solidFill>
                  <a:prstClr val="black"/>
                </a:solidFill>
                <a:latin typeface="Arial" charset="0"/>
              </a:rPr>
              <a:t> Investigations</a:t>
            </a:r>
          </a:p>
          <a:p>
            <a:pPr fontAlgn="base">
              <a:spcBef>
                <a:spcPct val="0"/>
              </a:spcBef>
              <a:spcAft>
                <a:spcPct val="0"/>
              </a:spcAft>
              <a:buFont typeface="Arial" pitchFamily="34" charset="0"/>
              <a:buChar char="•"/>
            </a:pPr>
            <a:r>
              <a:rPr lang="en-US" sz="1000" dirty="0" smtClean="0">
                <a:solidFill>
                  <a:prstClr val="black"/>
                </a:solidFill>
                <a:latin typeface="Arial" charset="0"/>
              </a:rPr>
              <a:t> Self-reporting</a:t>
            </a:r>
          </a:p>
        </p:txBody>
      </p:sp>
      <p:sp>
        <p:nvSpPr>
          <p:cNvPr id="96" name="Rectangle 59"/>
          <p:cNvSpPr>
            <a:spLocks noChangeArrowheads="1"/>
          </p:cNvSpPr>
          <p:nvPr/>
        </p:nvSpPr>
        <p:spPr bwMode="auto">
          <a:xfrm>
            <a:off x="4840835" y="3327398"/>
            <a:ext cx="1937940" cy="381000"/>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 Sanctioned financial </a:t>
            </a:r>
          </a:p>
          <a:p>
            <a:pPr fontAlgn="base">
              <a:spcBef>
                <a:spcPct val="0"/>
              </a:spcBef>
              <a:spcAft>
                <a:spcPct val="0"/>
              </a:spcAft>
            </a:pPr>
            <a:r>
              <a:rPr lang="en-US" sz="1000" dirty="0" smtClean="0">
                <a:solidFill>
                  <a:prstClr val="black"/>
                </a:solidFill>
                <a:latin typeface="Arial" charset="0"/>
              </a:rPr>
              <a:t>transactions (OFAC)</a:t>
            </a:r>
          </a:p>
        </p:txBody>
      </p:sp>
      <p:cxnSp>
        <p:nvCxnSpPr>
          <p:cNvPr id="48" name="Straight Connector 4"/>
          <p:cNvCxnSpPr/>
          <p:nvPr/>
        </p:nvCxnSpPr>
        <p:spPr>
          <a:xfrm>
            <a:off x="0" y="114300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59"/>
          <p:cNvSpPr>
            <a:spLocks noChangeArrowheads="1"/>
          </p:cNvSpPr>
          <p:nvPr/>
        </p:nvSpPr>
        <p:spPr bwMode="auto">
          <a:xfrm>
            <a:off x="4840835" y="3695768"/>
            <a:ext cx="1937940" cy="215901"/>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latin typeface="Arial" charset="0"/>
              </a:rPr>
              <a:t>Travel </a:t>
            </a:r>
            <a:endParaRPr lang="en-US" sz="1400" dirty="0">
              <a:solidFill>
                <a:prstClr val="black"/>
              </a:solidFill>
              <a:latin typeface="Arial" charset="0"/>
            </a:endParaRPr>
          </a:p>
        </p:txBody>
      </p:sp>
      <p:sp>
        <p:nvSpPr>
          <p:cNvPr id="50" name="Rectangle 59"/>
          <p:cNvSpPr>
            <a:spLocks noChangeArrowheads="1"/>
          </p:cNvSpPr>
          <p:nvPr/>
        </p:nvSpPr>
        <p:spPr bwMode="auto">
          <a:xfrm>
            <a:off x="4840835" y="3909232"/>
            <a:ext cx="1937940" cy="287868"/>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buFont typeface="Arial" pitchFamily="34" charset="0"/>
              <a:buChar char="•"/>
            </a:pPr>
            <a:r>
              <a:rPr lang="en-US" sz="1000" dirty="0" smtClean="0">
                <a:solidFill>
                  <a:prstClr val="black"/>
                </a:solidFill>
                <a:latin typeface="Arial" charset="0"/>
              </a:rPr>
              <a:t> Preliminary Travel Screens</a:t>
            </a:r>
          </a:p>
        </p:txBody>
      </p:sp>
      <p:sp>
        <p:nvSpPr>
          <p:cNvPr id="52" name="Rectangle 59"/>
          <p:cNvSpPr>
            <a:spLocks noChangeArrowheads="1"/>
          </p:cNvSpPr>
          <p:nvPr/>
        </p:nvSpPr>
        <p:spPr bwMode="auto">
          <a:xfrm>
            <a:off x="1805" y="5359484"/>
            <a:ext cx="2385964" cy="232833"/>
          </a:xfrm>
          <a:prstGeom prst="rect">
            <a:avLst/>
          </a:prstGeom>
          <a:gradFill rotWithShape="1">
            <a:gsLst>
              <a:gs pos="0">
                <a:srgbClr val="FFFFCC"/>
              </a:gs>
              <a:gs pos="100000">
                <a:srgbClr val="FFFFCC">
                  <a:gamma/>
                  <a:shade val="76078"/>
                  <a:invGamma/>
                </a:srgbClr>
              </a:gs>
            </a:gsLst>
            <a:lin ang="5400000" scaled="1"/>
          </a:gradFill>
          <a:ln w="9525">
            <a:solidFill>
              <a:srgbClr val="4D4D4D"/>
            </a:solidFill>
            <a:miter lim="800000"/>
            <a:headEnd/>
            <a:tailEnd/>
          </a:ln>
          <a:effectLst/>
        </p:spPr>
        <p:txBody>
          <a:bodyPr wrap="none" anchor="ctr"/>
          <a:lstStyle/>
          <a:p>
            <a:pPr fontAlgn="base">
              <a:spcBef>
                <a:spcPct val="0"/>
              </a:spcBef>
              <a:spcAft>
                <a:spcPct val="0"/>
              </a:spcAft>
            </a:pPr>
            <a:r>
              <a:rPr lang="en-US" sz="1400" dirty="0" smtClean="0">
                <a:solidFill>
                  <a:prstClr val="black"/>
                </a:solidFill>
              </a:rPr>
              <a:t>International Programs </a:t>
            </a:r>
            <a:endParaRPr lang="en-US" sz="1400" dirty="0">
              <a:solidFill>
                <a:prstClr val="black"/>
              </a:solidFill>
              <a:latin typeface="Arial" charset="0"/>
            </a:endParaRPr>
          </a:p>
        </p:txBody>
      </p:sp>
      <p:sp>
        <p:nvSpPr>
          <p:cNvPr id="53" name="Rectangle 59"/>
          <p:cNvSpPr>
            <a:spLocks noChangeArrowheads="1"/>
          </p:cNvSpPr>
          <p:nvPr/>
        </p:nvSpPr>
        <p:spPr bwMode="auto">
          <a:xfrm>
            <a:off x="1805" y="5590707"/>
            <a:ext cx="2385964" cy="872288"/>
          </a:xfrm>
          <a:prstGeom prst="rect">
            <a:avLst/>
          </a:prstGeom>
          <a:gradFill flip="none" rotWithShape="1">
            <a:gsLst>
              <a:gs pos="97000">
                <a:srgbClr val="FFFFCC">
                  <a:alpha val="0"/>
                </a:srgbClr>
              </a:gs>
              <a:gs pos="0">
                <a:srgbClr val="FFFFCC"/>
              </a:gs>
            </a:gsLst>
            <a:lin ang="5400000" scaled="1"/>
            <a:tileRect/>
          </a:gradFill>
          <a:ln w="9525">
            <a:solidFill>
              <a:srgbClr val="4D4D4D"/>
            </a:solidFill>
            <a:miter lim="800000"/>
            <a:headEnd/>
            <a:tailEnd/>
          </a:ln>
          <a:effectLst/>
        </p:spPr>
        <p:txBody>
          <a:bodyPr wrap="none" anchor="ctr"/>
          <a:lstStyle/>
          <a:p>
            <a:pPr fontAlgn="base">
              <a:spcBef>
                <a:spcPct val="0"/>
              </a:spcBef>
              <a:spcAft>
                <a:spcPct val="0"/>
              </a:spcAft>
            </a:pPr>
            <a:r>
              <a:rPr lang="en-US" sz="1000" dirty="0" smtClean="0">
                <a:solidFill>
                  <a:prstClr val="black"/>
                </a:solidFill>
                <a:latin typeface="Arial" charset="0"/>
              </a:rPr>
              <a:t>Screens:</a:t>
            </a:r>
          </a:p>
          <a:p>
            <a:pPr fontAlgn="base">
              <a:spcBef>
                <a:spcPct val="0"/>
              </a:spcBef>
              <a:spcAft>
                <a:spcPct val="0"/>
              </a:spcAft>
              <a:buFont typeface="Arial" pitchFamily="34" charset="0"/>
              <a:buChar char="•"/>
            </a:pPr>
            <a:r>
              <a:rPr lang="en-US" sz="1000" dirty="0" smtClean="0">
                <a:solidFill>
                  <a:prstClr val="black"/>
                </a:solidFill>
                <a:latin typeface="Arial" charset="0"/>
              </a:rPr>
              <a:t> foreign universities</a:t>
            </a:r>
          </a:p>
          <a:p>
            <a:pPr fontAlgn="base">
              <a:spcBef>
                <a:spcPct val="0"/>
              </a:spcBef>
              <a:spcAft>
                <a:spcPct val="0"/>
              </a:spcAft>
              <a:buFont typeface="Arial" pitchFamily="34" charset="0"/>
              <a:buChar char="•"/>
            </a:pPr>
            <a:r>
              <a:rPr lang="en-US" sz="1000" dirty="0">
                <a:solidFill>
                  <a:prstClr val="black"/>
                </a:solidFill>
              </a:rPr>
              <a:t> </a:t>
            </a:r>
            <a:r>
              <a:rPr lang="en-US" sz="1000" dirty="0" smtClean="0">
                <a:solidFill>
                  <a:prstClr val="black"/>
                </a:solidFill>
              </a:rPr>
              <a:t>Scientific Mobility Programs</a:t>
            </a:r>
          </a:p>
          <a:p>
            <a:pPr fontAlgn="base">
              <a:spcBef>
                <a:spcPct val="0"/>
              </a:spcBef>
              <a:spcAft>
                <a:spcPct val="0"/>
              </a:spcAft>
              <a:buFont typeface="Arial" pitchFamily="34" charset="0"/>
              <a:buChar char="•"/>
            </a:pPr>
            <a:r>
              <a:rPr lang="en-US" sz="1000" dirty="0" smtClean="0">
                <a:solidFill>
                  <a:prstClr val="black"/>
                </a:solidFill>
                <a:latin typeface="Arial" charset="0"/>
              </a:rPr>
              <a:t> Memoranda of Understanding</a:t>
            </a:r>
          </a:p>
          <a:p>
            <a:pPr fontAlgn="base">
              <a:spcBef>
                <a:spcPct val="0"/>
              </a:spcBef>
              <a:spcAft>
                <a:spcPct val="0"/>
              </a:spcAft>
              <a:buFont typeface="Arial" pitchFamily="34" charset="0"/>
              <a:buChar char="•"/>
            </a:pPr>
            <a:r>
              <a:rPr lang="en-US" sz="1000" dirty="0" smtClean="0">
                <a:solidFill>
                  <a:prstClr val="black"/>
                </a:solidFill>
              </a:rPr>
              <a:t> Exchange Programs</a:t>
            </a:r>
            <a:endParaRPr lang="en-US" sz="1000" dirty="0" smtClean="0">
              <a:solidFill>
                <a:prstClr val="black"/>
              </a:solidFill>
              <a:latin typeface="Arial" charset="0"/>
            </a:endParaRPr>
          </a:p>
          <a:p>
            <a:pPr fontAlgn="base">
              <a:spcBef>
                <a:spcPct val="0"/>
              </a:spcBef>
              <a:spcAft>
                <a:spcPct val="0"/>
              </a:spcAft>
              <a:buFont typeface="Arial" pitchFamily="34" charset="0"/>
              <a:buChar char="•"/>
            </a:pPr>
            <a:endParaRPr lang="en-US" sz="1000" dirty="0" smtClean="0">
              <a:solidFill>
                <a:prstClr val="black"/>
              </a:solidFill>
              <a:latin typeface="Arial" charset="0"/>
            </a:endParaRPr>
          </a:p>
        </p:txBody>
      </p:sp>
    </p:spTree>
    <p:extLst>
      <p:ext uri="{BB962C8B-B14F-4D97-AF65-F5344CB8AC3E}">
        <p14:creationId xmlns:p14="http://schemas.microsoft.com/office/powerpoint/2010/main" val="3522085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 General Correspondence</a:t>
            </a:r>
            <a:endParaRPr lang="en-US"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7239000" cy="522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619" y="60198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7811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253351" cy="51667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2473">
            <a:off x="1861370" y="126211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20116141">
            <a:off x="2819400" y="26670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020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Does an access, dissemination, publication or participation restriction have to be in the form of a clause?</a:t>
            </a:r>
          </a:p>
          <a:p>
            <a:r>
              <a:rPr lang="en-US" dirty="0" smtClean="0"/>
              <a:t>No, it can be anywhere in a contract, or a verbal agreement.  Examples:</a:t>
            </a:r>
            <a:endParaRPr lang="en-US" dirty="0"/>
          </a:p>
          <a:p>
            <a:pPr lvl="1"/>
            <a:r>
              <a:rPr lang="en-US" dirty="0" smtClean="0"/>
              <a:t>Funding type</a:t>
            </a:r>
          </a:p>
          <a:p>
            <a:pPr lvl="1"/>
            <a:r>
              <a:rPr lang="en-US" dirty="0" smtClean="0"/>
              <a:t>Distribution statement</a:t>
            </a:r>
          </a:p>
          <a:p>
            <a:pPr lvl="1"/>
            <a:r>
              <a:rPr lang="en-US" dirty="0" smtClean="0"/>
              <a:t>DD2345</a:t>
            </a:r>
            <a:endParaRPr lang="en-US" dirty="0"/>
          </a:p>
        </p:txBody>
      </p:sp>
    </p:spTree>
    <p:extLst>
      <p:ext uri="{BB962C8B-B14F-4D97-AF65-F5344CB8AC3E}">
        <p14:creationId xmlns:p14="http://schemas.microsoft.com/office/powerpoint/2010/main" val="244087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Ashton Carter Memo</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51236"/>
            <a:ext cx="4195684" cy="5411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251236"/>
            <a:ext cx="4173148" cy="53824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ight Arrow 6"/>
          <p:cNvSpPr/>
          <p:nvPr/>
        </p:nvSpPr>
        <p:spPr>
          <a:xfrm>
            <a:off x="3928984" y="33528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15031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 7: TRL / Budget Category</a:t>
            </a:r>
            <a:endParaRPr lang="en-US" dirty="0"/>
          </a:p>
        </p:txBody>
      </p:sp>
      <p:pic>
        <p:nvPicPr>
          <p:cNvPr id="3074" name="Picture 2" descr="Image depicting Technology Readiness Levels (TRLs) &amp; AT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6657975" cy="3362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34220546"/>
              </p:ext>
            </p:extLst>
          </p:nvPr>
        </p:nvGraphicFramePr>
        <p:xfrm>
          <a:off x="762000" y="4834510"/>
          <a:ext cx="7607300" cy="1929765"/>
        </p:xfrm>
        <a:graphic>
          <a:graphicData uri="http://schemas.openxmlformats.org/drawingml/2006/table">
            <a:tbl>
              <a:tblPr/>
              <a:tblGrid>
                <a:gridCol w="2999123"/>
                <a:gridCol w="4608177"/>
              </a:tblGrid>
              <a:tr h="160020">
                <a:tc>
                  <a:txBody>
                    <a:bodyPr/>
                    <a:lstStyle/>
                    <a:p>
                      <a:pPr algn="l" fontAlgn="ctr"/>
                      <a:r>
                        <a:rPr lang="en-US" sz="1100" b="1" i="0" u="none" strike="noStrike">
                          <a:effectLst/>
                          <a:latin typeface="Arial Narrow"/>
                        </a:rPr>
                        <a:t>Budget Activity</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a:effectLst/>
                          <a:latin typeface="Arial Narrow"/>
                        </a:rPr>
                        <a:t>Technology Readiness Level</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150495">
                <a:tc>
                  <a:txBody>
                    <a:bodyPr/>
                    <a:lstStyle/>
                    <a:p>
                      <a:pPr algn="l" fontAlgn="ctr"/>
                      <a:r>
                        <a:rPr lang="en-US" sz="1100" b="1" i="0" u="none" strike="noStrike">
                          <a:effectLst/>
                          <a:latin typeface="Arial Narrow"/>
                        </a:rPr>
                        <a:t>6.1, basic research</a:t>
                      </a:r>
                    </a:p>
                  </a:txBody>
                  <a:tcPr marL="114300" marR="9525" marT="9525"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100" b="1" i="0" u="none" strike="noStrike">
                          <a:effectLst/>
                          <a:latin typeface="Arial Narrow"/>
                        </a:rPr>
                        <a:t>TRL 1, basis principles observed and reported </a:t>
                      </a:r>
                    </a:p>
                  </a:txBody>
                  <a:tcPr marL="114300" marR="9525" marT="9525" marB="0" anchor="ctr">
                    <a:lnL>
                      <a:noFill/>
                    </a:lnL>
                    <a:lnR>
                      <a:noFill/>
                    </a:lnR>
                    <a:lnT w="6350" cap="flat" cmpd="sng" algn="ctr">
                      <a:solidFill>
                        <a:srgbClr val="000000"/>
                      </a:solidFill>
                      <a:prstDash val="solid"/>
                      <a:round/>
                      <a:headEnd type="none" w="med" len="med"/>
                      <a:tailEnd type="none" w="med" len="med"/>
                    </a:lnT>
                    <a:lnB>
                      <a:noFill/>
                    </a:lnB>
                  </a:tcPr>
                </a:tc>
              </a:tr>
              <a:tr h="150495">
                <a:tc>
                  <a:txBody>
                    <a:bodyPr/>
                    <a:lstStyle/>
                    <a:p>
                      <a:pPr algn="l" fontAlgn="ctr"/>
                      <a:r>
                        <a:rPr lang="en-US" sz="1100" b="1" i="0" u="none" strike="noStrike">
                          <a:effectLst/>
                          <a:latin typeface="Arial Narrow"/>
                        </a:rPr>
                        <a:t>6.2, applied research</a:t>
                      </a:r>
                    </a:p>
                  </a:txBody>
                  <a:tcPr marL="114300" marR="9525" marT="9525" marB="0" anchor="ctr">
                    <a:lnL>
                      <a:noFill/>
                    </a:lnL>
                    <a:lnR>
                      <a:noFill/>
                    </a:lnR>
                    <a:lnT>
                      <a:noFill/>
                    </a:lnT>
                    <a:lnB>
                      <a:noFill/>
                    </a:lnB>
                  </a:tcPr>
                </a:tc>
                <a:tc>
                  <a:txBody>
                    <a:bodyPr/>
                    <a:lstStyle/>
                    <a:p>
                      <a:pPr algn="l" fontAlgn="ctr"/>
                      <a:r>
                        <a:rPr lang="en-US" sz="1100" b="1" i="0" u="none" strike="noStrike">
                          <a:effectLst/>
                          <a:latin typeface="Arial Narrow"/>
                        </a:rPr>
                        <a:t>TRL 2, 3 &amp; 4, technology concept and/or application; hypothesis testing, experiment &amp; verification in laboratory</a:t>
                      </a:r>
                    </a:p>
                  </a:txBody>
                  <a:tcPr marL="114300" marR="9525" marT="9525" marB="0" anchor="ctr">
                    <a:lnL>
                      <a:noFill/>
                    </a:lnL>
                    <a:lnR>
                      <a:noFill/>
                    </a:lnR>
                    <a:lnT>
                      <a:noFill/>
                    </a:lnT>
                    <a:lnB>
                      <a:noFill/>
                    </a:lnB>
                  </a:tcPr>
                </a:tc>
              </a:tr>
              <a:tr h="150495">
                <a:tc>
                  <a:txBody>
                    <a:bodyPr/>
                    <a:lstStyle/>
                    <a:p>
                      <a:pPr algn="l" fontAlgn="ctr"/>
                      <a:r>
                        <a:rPr lang="en-US" sz="1100" b="1" i="0" u="none" strike="noStrike">
                          <a:effectLst/>
                          <a:latin typeface="Arial Narrow"/>
                        </a:rPr>
                        <a:t>6.3, advanced technology development</a:t>
                      </a:r>
                    </a:p>
                  </a:txBody>
                  <a:tcPr marL="114300" marR="9525" marT="9525" marB="0" anchor="ctr">
                    <a:lnL>
                      <a:noFill/>
                    </a:lnL>
                    <a:lnR>
                      <a:noFill/>
                    </a:lnR>
                    <a:lnT>
                      <a:noFill/>
                    </a:lnT>
                    <a:lnB>
                      <a:noFill/>
                    </a:lnB>
                  </a:tcPr>
                </a:tc>
                <a:tc>
                  <a:txBody>
                    <a:bodyPr/>
                    <a:lstStyle/>
                    <a:p>
                      <a:pPr algn="l" fontAlgn="ctr"/>
                      <a:r>
                        <a:rPr lang="fr-FR" sz="1100" b="1" i="0" u="none" strike="noStrike">
                          <a:effectLst/>
                          <a:latin typeface="Arial Narrow"/>
                        </a:rPr>
                        <a:t>TRL 5, verification in relevant environment </a:t>
                      </a:r>
                    </a:p>
                  </a:txBody>
                  <a:tcPr marL="114300" marR="9525" marT="9525" marB="0" anchor="ctr">
                    <a:lnL>
                      <a:noFill/>
                    </a:lnL>
                    <a:lnR>
                      <a:noFill/>
                    </a:lnR>
                    <a:lnT>
                      <a:noFill/>
                    </a:lnT>
                    <a:lnB>
                      <a:noFill/>
                    </a:lnB>
                  </a:tcPr>
                </a:tc>
              </a:tr>
              <a:tr h="150495">
                <a:tc>
                  <a:txBody>
                    <a:bodyPr/>
                    <a:lstStyle/>
                    <a:p>
                      <a:pPr algn="l" fontAlgn="ctr"/>
                      <a:r>
                        <a:rPr lang="en-US" sz="1100" b="1" i="0" u="none" strike="noStrike" dirty="0">
                          <a:effectLst/>
                          <a:latin typeface="Arial Narrow"/>
                        </a:rPr>
                        <a:t>6.4, demonstration and validation</a:t>
                      </a:r>
                    </a:p>
                  </a:txBody>
                  <a:tcPr marL="114300" marR="9525" marT="9525" marB="0" anchor="ctr">
                    <a:lnL>
                      <a:noFill/>
                    </a:lnL>
                    <a:lnR>
                      <a:noFill/>
                    </a:lnR>
                    <a:lnT>
                      <a:noFill/>
                    </a:lnT>
                    <a:lnB>
                      <a:noFill/>
                    </a:lnB>
                  </a:tcPr>
                </a:tc>
                <a:tc>
                  <a:txBody>
                    <a:bodyPr/>
                    <a:lstStyle/>
                    <a:p>
                      <a:pPr algn="l" fontAlgn="ctr"/>
                      <a:r>
                        <a:rPr lang="en-US" sz="1100" b="1" i="0" u="none" strike="noStrike">
                          <a:effectLst/>
                          <a:latin typeface="Arial Narrow"/>
                        </a:rPr>
                        <a:t>TRL 6, system/subsystem model or prototype demonstration in relevant environment</a:t>
                      </a:r>
                    </a:p>
                  </a:txBody>
                  <a:tcPr marL="114300" marR="9525" marT="9525" marB="0" anchor="ctr">
                    <a:lnL>
                      <a:noFill/>
                    </a:lnL>
                    <a:lnR>
                      <a:noFill/>
                    </a:lnR>
                    <a:lnT>
                      <a:noFill/>
                    </a:lnT>
                    <a:lnB>
                      <a:noFill/>
                    </a:lnB>
                  </a:tcPr>
                </a:tc>
              </a:tr>
              <a:tr h="150495">
                <a:tc>
                  <a:txBody>
                    <a:bodyPr/>
                    <a:lstStyle/>
                    <a:p>
                      <a:pPr algn="l" fontAlgn="ctr"/>
                      <a:r>
                        <a:rPr lang="en-US" sz="1100" b="1" i="0" u="none" strike="noStrike" dirty="0">
                          <a:effectLst/>
                          <a:latin typeface="Arial Narrow"/>
                        </a:rPr>
                        <a:t>6.5, engineering and manufacturing development</a:t>
                      </a:r>
                    </a:p>
                  </a:txBody>
                  <a:tcPr marL="114300" marR="9525" marT="9525" marB="0" anchor="ctr">
                    <a:lnL>
                      <a:noFill/>
                    </a:lnL>
                    <a:lnR>
                      <a:noFill/>
                    </a:lnR>
                    <a:lnT>
                      <a:noFill/>
                    </a:lnT>
                    <a:lnB>
                      <a:noFill/>
                    </a:lnB>
                  </a:tcPr>
                </a:tc>
                <a:tc>
                  <a:txBody>
                    <a:bodyPr/>
                    <a:lstStyle/>
                    <a:p>
                      <a:pPr algn="l" fontAlgn="ctr"/>
                      <a:r>
                        <a:rPr lang="en-US" sz="1100" b="1" i="0" u="none" strike="noStrike">
                          <a:effectLst/>
                          <a:latin typeface="Arial Narrow"/>
                        </a:rPr>
                        <a:t>TRL 7, demonstration in planned operational environment</a:t>
                      </a:r>
                    </a:p>
                  </a:txBody>
                  <a:tcPr marL="114300" marR="9525" marT="9525" marB="0" anchor="ctr">
                    <a:lnL>
                      <a:noFill/>
                    </a:lnL>
                    <a:lnR>
                      <a:noFill/>
                    </a:lnR>
                    <a:lnT>
                      <a:noFill/>
                    </a:lnT>
                    <a:lnB>
                      <a:noFill/>
                    </a:lnB>
                  </a:tcPr>
                </a:tc>
              </a:tr>
              <a:tr h="150495">
                <a:tc>
                  <a:txBody>
                    <a:bodyPr/>
                    <a:lstStyle/>
                    <a:p>
                      <a:pPr algn="l" fontAlgn="ctr"/>
                      <a:r>
                        <a:rPr lang="en-US" sz="1100" b="1" i="0" u="none" strike="noStrike" dirty="0">
                          <a:effectLst/>
                          <a:latin typeface="Arial Narrow"/>
                        </a:rPr>
                        <a:t>6.6, RDT&amp;E management support</a:t>
                      </a:r>
                    </a:p>
                  </a:txBody>
                  <a:tcPr marL="114300" marR="9525" marT="9525" marB="0" anchor="ctr">
                    <a:lnL>
                      <a:noFill/>
                    </a:lnL>
                    <a:lnR>
                      <a:noFill/>
                    </a:lnR>
                    <a:lnT>
                      <a:noFill/>
                    </a:lnT>
                    <a:lnB>
                      <a:noFill/>
                    </a:lnB>
                  </a:tcPr>
                </a:tc>
                <a:tc>
                  <a:txBody>
                    <a:bodyPr/>
                    <a:lstStyle/>
                    <a:p>
                      <a:pPr algn="l" fontAlgn="ctr"/>
                      <a:r>
                        <a:rPr lang="en-US" sz="1100" b="1" i="0" u="none" strike="noStrike">
                          <a:effectLst/>
                          <a:latin typeface="Arial Narrow"/>
                        </a:rPr>
                        <a:t>TRL 8, system qualified in actual environment</a:t>
                      </a:r>
                    </a:p>
                  </a:txBody>
                  <a:tcPr marL="114300" marR="9525" marT="9525" marB="0" anchor="ctr">
                    <a:lnL>
                      <a:noFill/>
                    </a:lnL>
                    <a:lnR>
                      <a:noFill/>
                    </a:lnR>
                    <a:lnT>
                      <a:noFill/>
                    </a:lnT>
                    <a:lnB>
                      <a:noFill/>
                    </a:lnB>
                  </a:tcPr>
                </a:tc>
              </a:tr>
              <a:tr h="150495">
                <a:tc>
                  <a:txBody>
                    <a:bodyPr/>
                    <a:lstStyle/>
                    <a:p>
                      <a:pPr algn="l" fontAlgn="ctr"/>
                      <a:r>
                        <a:rPr lang="en-US" sz="1100" b="1" i="0" u="none" strike="noStrike" dirty="0">
                          <a:effectLst/>
                          <a:latin typeface="Arial Narrow"/>
                        </a:rPr>
                        <a:t>6.7, operational systems development</a:t>
                      </a:r>
                    </a:p>
                  </a:txBody>
                  <a:tcPr marL="114300" marR="9525" marT="9525" marB="0" anchor="ctr">
                    <a:lnL>
                      <a:noFill/>
                    </a:lnL>
                    <a:lnR>
                      <a:noFill/>
                    </a:lnR>
                    <a:lnT>
                      <a:noFill/>
                    </a:lnT>
                    <a:lnB>
                      <a:noFill/>
                    </a:lnB>
                  </a:tcPr>
                </a:tc>
                <a:tc>
                  <a:txBody>
                    <a:bodyPr/>
                    <a:lstStyle/>
                    <a:p>
                      <a:pPr algn="l" fontAlgn="ctr"/>
                      <a:r>
                        <a:rPr lang="en-US" sz="1100" b="1" i="0" u="none" strike="noStrike">
                          <a:effectLst/>
                          <a:latin typeface="Arial Narrow"/>
                        </a:rPr>
                        <a:t>TRL 9, operational &amp; deployed</a:t>
                      </a:r>
                    </a:p>
                  </a:txBody>
                  <a:tcPr marL="114300" marR="9525" marT="9525" marB="0" anchor="ctr">
                    <a:lnL>
                      <a:noFill/>
                    </a:lnL>
                    <a:lnR>
                      <a:noFill/>
                    </a:lnR>
                    <a:lnT>
                      <a:noFill/>
                    </a:lnT>
                    <a:lnB>
                      <a:noFill/>
                    </a:lnB>
                  </a:tcPr>
                </a:tc>
              </a:tr>
              <a:tr h="95250">
                <a:tc>
                  <a:txBody>
                    <a:bodyPr/>
                    <a:lstStyle/>
                    <a:p>
                      <a:pPr algn="l" fontAlgn="ctr"/>
                      <a:r>
                        <a:rPr lang="en-US" sz="1100" b="1" i="0" u="none" strike="noStrike" dirty="0">
                          <a:effectLst/>
                          <a:latin typeface="Arial Narrow"/>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100" b="1" i="0" u="none" strike="noStrike" dirty="0">
                          <a:effectLst/>
                          <a:latin typeface="Arial Narrow"/>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bl>
          </a:graphicData>
        </a:graphic>
      </p:graphicFrame>
      <p:sp>
        <p:nvSpPr>
          <p:cNvPr id="7" name="Right Arrow 6"/>
          <p:cNvSpPr/>
          <p:nvPr/>
        </p:nvSpPr>
        <p:spPr>
          <a:xfrm>
            <a:off x="304800" y="5102290"/>
            <a:ext cx="4191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398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8: CDRLs / Distribution Statements</a:t>
            </a:r>
            <a:endParaRPr lang="en-US"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1524000"/>
            <a:ext cx="63817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447800" y="43434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447800" y="5181600"/>
            <a:ext cx="838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1138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Statements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7" y="1700213"/>
            <a:ext cx="57245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5715000"/>
            <a:ext cx="7696200" cy="369332"/>
          </a:xfrm>
          <a:prstGeom prst="rect">
            <a:avLst/>
          </a:prstGeom>
        </p:spPr>
        <p:txBody>
          <a:bodyPr wrap="square">
            <a:spAutoFit/>
          </a:bodyPr>
          <a:lstStyle/>
          <a:p>
            <a:r>
              <a:rPr lang="en-US" dirty="0"/>
              <a:t>http://www.dtic.mil/dtic/submit/guidance/distribstatement.html</a:t>
            </a: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9812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144" y="25908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85" y="3191574"/>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85" y="37338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85" y="41910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926" y="4648200"/>
            <a:ext cx="86518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586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lstStyle/>
          <a:p>
            <a:r>
              <a:rPr lang="en-US" dirty="0" smtClean="0"/>
              <a:t>Does a distribution statement mean a CDRL is subject to export controls?</a:t>
            </a:r>
          </a:p>
          <a:p>
            <a:r>
              <a:rPr lang="en-US" dirty="0" smtClean="0"/>
              <a:t>No, it just means it is not fundamental research.  It is subject to the EAR or the ITAR if the technology is specifically enumerated on a control list.</a:t>
            </a:r>
          </a:p>
        </p:txBody>
      </p:sp>
    </p:spTree>
    <p:extLst>
      <p:ext uri="{BB962C8B-B14F-4D97-AF65-F5344CB8AC3E}">
        <p14:creationId xmlns:p14="http://schemas.microsoft.com/office/powerpoint/2010/main" val="177134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424" y="1163105"/>
            <a:ext cx="8717935" cy="5632311"/>
          </a:xfrm>
          <a:prstGeom prst="rect">
            <a:avLst/>
          </a:prstGeom>
        </p:spPr>
        <p:txBody>
          <a:bodyPr wrap="square">
            <a:spAutoFit/>
          </a:bodyPr>
          <a:lstStyle/>
          <a:p>
            <a:r>
              <a:rPr lang="en-US" sz="2000" b="1" dirty="0">
                <a:latin typeface="+mj-lt"/>
              </a:rPr>
              <a:t>International Travel </a:t>
            </a:r>
            <a:r>
              <a:rPr lang="en-US" sz="2000" dirty="0">
                <a:latin typeface="+mj-lt"/>
              </a:rPr>
              <a:t>to certain destinations with certain things </a:t>
            </a:r>
          </a:p>
          <a:p>
            <a:pPr marL="800100" lvl="1" indent="-342900">
              <a:buFont typeface="Arial" pitchFamily="34" charset="0"/>
              <a:buChar char="•"/>
            </a:pPr>
            <a:r>
              <a:rPr lang="en-US" sz="2000" dirty="0" smtClean="0">
                <a:latin typeface="+mj-lt"/>
              </a:rPr>
              <a:t>Conference</a:t>
            </a:r>
            <a:r>
              <a:rPr lang="en-US" sz="2000" dirty="0">
                <a:latin typeface="+mj-lt"/>
              </a:rPr>
              <a:t>, presentations, field work </a:t>
            </a:r>
          </a:p>
          <a:p>
            <a:pPr marL="800100" lvl="1" indent="-342900">
              <a:buFont typeface="Arial" pitchFamily="34" charset="0"/>
              <a:buChar char="•"/>
            </a:pPr>
            <a:r>
              <a:rPr lang="en-US" sz="2000" dirty="0" smtClean="0">
                <a:latin typeface="+mj-lt"/>
              </a:rPr>
              <a:t>Travel </a:t>
            </a:r>
            <a:r>
              <a:rPr lang="en-US" sz="2000" dirty="0">
                <a:latin typeface="+mj-lt"/>
              </a:rPr>
              <a:t>with equipment (including laptops, </a:t>
            </a:r>
            <a:r>
              <a:rPr lang="en-US" sz="2000" dirty="0" err="1">
                <a:latin typeface="+mj-lt"/>
              </a:rPr>
              <a:t>pda’s</a:t>
            </a:r>
            <a:r>
              <a:rPr lang="en-US" sz="2000" dirty="0">
                <a:latin typeface="+mj-lt"/>
              </a:rPr>
              <a:t>, data storage devices</a:t>
            </a:r>
            <a:r>
              <a:rPr lang="en-US" sz="2000" dirty="0" smtClean="0">
                <a:latin typeface="+mj-lt"/>
              </a:rPr>
              <a:t>) </a:t>
            </a:r>
          </a:p>
          <a:p>
            <a:pPr marL="800100" lvl="1" indent="-342900">
              <a:buFont typeface="Arial" pitchFamily="34" charset="0"/>
              <a:buChar char="•"/>
            </a:pPr>
            <a:r>
              <a:rPr lang="en-US" sz="2000" dirty="0" smtClean="0">
                <a:latin typeface="+mj-lt"/>
              </a:rPr>
              <a:t>Travel </a:t>
            </a:r>
            <a:r>
              <a:rPr lang="en-US" sz="2000" dirty="0">
                <a:latin typeface="+mj-lt"/>
              </a:rPr>
              <a:t>with unpublished or proprietary information</a:t>
            </a:r>
          </a:p>
          <a:p>
            <a:pPr marL="800100" lvl="1" indent="-342900">
              <a:buFont typeface="Arial" pitchFamily="34" charset="0"/>
              <a:buChar char="•"/>
            </a:pPr>
            <a:r>
              <a:rPr lang="en-US" sz="2000" dirty="0" smtClean="0">
                <a:latin typeface="+mj-lt"/>
              </a:rPr>
              <a:t>Collaborating </a:t>
            </a:r>
            <a:r>
              <a:rPr lang="en-US" sz="2000" dirty="0">
                <a:latin typeface="+mj-lt"/>
              </a:rPr>
              <a:t>with specially designated people in foreign countries</a:t>
            </a:r>
          </a:p>
          <a:p>
            <a:pPr lvl="1"/>
            <a:endParaRPr lang="en-US" sz="2000" dirty="0">
              <a:latin typeface="+mj-lt"/>
            </a:endParaRPr>
          </a:p>
          <a:p>
            <a:r>
              <a:rPr lang="en-US" sz="2000" b="1" dirty="0">
                <a:latin typeface="+mj-lt"/>
              </a:rPr>
              <a:t>Participation on certain projects </a:t>
            </a:r>
            <a:r>
              <a:rPr lang="en-US" sz="2000" dirty="0">
                <a:latin typeface="+mj-lt"/>
              </a:rPr>
              <a:t> </a:t>
            </a:r>
          </a:p>
          <a:p>
            <a:pPr marL="800100" lvl="1" indent="-342900">
              <a:buFont typeface="Arial" pitchFamily="34" charset="0"/>
              <a:buChar char="•"/>
            </a:pPr>
            <a:r>
              <a:rPr lang="en-US" sz="2000" dirty="0" smtClean="0">
                <a:latin typeface="+mj-lt"/>
              </a:rPr>
              <a:t>International Collaborations , in U.S. or abroad</a:t>
            </a:r>
          </a:p>
          <a:p>
            <a:pPr marL="800100" lvl="1" indent="-342900">
              <a:buFont typeface="Arial" pitchFamily="34" charset="0"/>
              <a:buChar char="•"/>
            </a:pPr>
            <a:r>
              <a:rPr lang="en-US" sz="2000" dirty="0" smtClean="0">
                <a:latin typeface="+mj-lt"/>
              </a:rPr>
              <a:t>Entity </a:t>
            </a:r>
            <a:r>
              <a:rPr lang="en-US" sz="2000" dirty="0">
                <a:latin typeface="+mj-lt"/>
              </a:rPr>
              <a:t>List Collaborations</a:t>
            </a:r>
          </a:p>
          <a:p>
            <a:endParaRPr lang="en-US" sz="2000" dirty="0">
              <a:latin typeface="+mj-lt"/>
            </a:endParaRPr>
          </a:p>
          <a:p>
            <a:r>
              <a:rPr lang="en-US" sz="2000" b="1" dirty="0" smtClean="0">
                <a:latin typeface="+mj-lt"/>
              </a:rPr>
              <a:t>Access to Certain Technology</a:t>
            </a:r>
          </a:p>
          <a:p>
            <a:pPr marL="800100" lvl="1" indent="-342900">
              <a:buFont typeface="Arial" pitchFamily="34" charset="0"/>
              <a:buChar char="•"/>
            </a:pPr>
            <a:r>
              <a:rPr lang="en-US" sz="2000" dirty="0">
                <a:latin typeface="+mj-lt"/>
              </a:rPr>
              <a:t>Foreign nationals (scholars &amp; students) working in university labs </a:t>
            </a:r>
          </a:p>
          <a:p>
            <a:pPr marL="800100" lvl="1" indent="-342900">
              <a:buFont typeface="Arial" pitchFamily="34" charset="0"/>
              <a:buChar char="•"/>
            </a:pPr>
            <a:r>
              <a:rPr lang="en-US" sz="2000" dirty="0" smtClean="0">
                <a:latin typeface="+mj-lt"/>
              </a:rPr>
              <a:t>Tangible </a:t>
            </a:r>
            <a:r>
              <a:rPr lang="en-US" sz="2000" dirty="0">
                <a:latin typeface="+mj-lt"/>
              </a:rPr>
              <a:t>ITAR USML controlled items on campus</a:t>
            </a:r>
            <a:endParaRPr lang="en-US" sz="2000" dirty="0" smtClean="0">
              <a:latin typeface="+mj-lt"/>
            </a:endParaRPr>
          </a:p>
          <a:p>
            <a:endParaRPr lang="en-US" sz="2000" dirty="0">
              <a:latin typeface="+mj-lt"/>
            </a:endParaRPr>
          </a:p>
          <a:p>
            <a:r>
              <a:rPr lang="en-US" sz="2000" b="1" dirty="0">
                <a:latin typeface="+mj-lt"/>
              </a:rPr>
              <a:t>Financial Assistance to certain places / people</a:t>
            </a:r>
          </a:p>
          <a:p>
            <a:pPr marL="800100" lvl="1" indent="-342900">
              <a:buFont typeface="Arial" pitchFamily="34" charset="0"/>
              <a:buChar char="•"/>
            </a:pPr>
            <a:r>
              <a:rPr lang="en-US" sz="2000" dirty="0" smtClean="0">
                <a:latin typeface="+mj-lt"/>
              </a:rPr>
              <a:t>Financial, training or professional services to </a:t>
            </a:r>
            <a:r>
              <a:rPr lang="en-US" sz="2000" dirty="0">
                <a:latin typeface="+mj-lt"/>
              </a:rPr>
              <a:t>embargoed or sanctioned </a:t>
            </a:r>
            <a:r>
              <a:rPr lang="en-US" sz="2000" dirty="0" smtClean="0">
                <a:latin typeface="+mj-lt"/>
              </a:rPr>
              <a:t>countries, entities </a:t>
            </a:r>
            <a:r>
              <a:rPr lang="en-US" sz="2000" dirty="0">
                <a:latin typeface="+mj-lt"/>
              </a:rPr>
              <a:t>or individuals</a:t>
            </a:r>
          </a:p>
          <a:p>
            <a:pPr marL="800100" lvl="1" indent="-342900">
              <a:buFont typeface="Arial" pitchFamily="34" charset="0"/>
              <a:buChar char="•"/>
            </a:pPr>
            <a:r>
              <a:rPr lang="en-US" sz="2000" dirty="0" smtClean="0">
                <a:latin typeface="+mj-lt"/>
              </a:rPr>
              <a:t>Scholars </a:t>
            </a:r>
            <a:r>
              <a:rPr lang="en-US" sz="2000" dirty="0">
                <a:latin typeface="+mj-lt"/>
              </a:rPr>
              <a:t>receiving foreign assistance while working in a university lab</a:t>
            </a:r>
          </a:p>
        </p:txBody>
      </p:sp>
      <p:sp>
        <p:nvSpPr>
          <p:cNvPr id="4" name="Title 6"/>
          <p:cNvSpPr txBox="1">
            <a:spLocks/>
          </p:cNvSpPr>
          <p:nvPr/>
        </p:nvSpPr>
        <p:spPr>
          <a:xfrm>
            <a:off x="462665" y="164575"/>
            <a:ext cx="8229600" cy="88846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Non-Research Campus-wide Issues</a:t>
            </a:r>
            <a:endParaRPr lang="en-US" dirty="0"/>
          </a:p>
        </p:txBody>
      </p:sp>
    </p:spTree>
    <p:extLst>
      <p:ext uri="{BB962C8B-B14F-4D97-AF65-F5344CB8AC3E}">
        <p14:creationId xmlns:p14="http://schemas.microsoft.com/office/powerpoint/2010/main" val="18308995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5424" y="1163105"/>
            <a:ext cx="8717935" cy="5355312"/>
          </a:xfrm>
          <a:prstGeom prst="rect">
            <a:avLst/>
          </a:prstGeom>
        </p:spPr>
        <p:txBody>
          <a:bodyPr wrap="square">
            <a:spAutoFit/>
          </a:bodyPr>
          <a:lstStyle/>
          <a:p>
            <a:r>
              <a:rPr lang="en-US" sz="1800" b="1" dirty="0" smtClean="0">
                <a:latin typeface="+mj-lt"/>
              </a:rPr>
              <a:t>Active in Florida</a:t>
            </a:r>
          </a:p>
          <a:p>
            <a:pPr marL="800100" lvl="1" indent="-342900">
              <a:buFont typeface="Arial" pitchFamily="34" charset="0"/>
              <a:buChar char="•"/>
            </a:pPr>
            <a:r>
              <a:rPr lang="en-US" sz="1800" dirty="0">
                <a:latin typeface="+mj-lt"/>
              </a:rPr>
              <a:t>Sichuan University </a:t>
            </a:r>
            <a:r>
              <a:rPr lang="en-US" sz="1800" dirty="0" smtClean="0">
                <a:latin typeface="+mj-lt"/>
              </a:rPr>
              <a:t>- China</a:t>
            </a:r>
            <a:endParaRPr lang="en-US" sz="1800" dirty="0">
              <a:latin typeface="+mj-lt"/>
            </a:endParaRPr>
          </a:p>
          <a:p>
            <a:pPr marL="800100" lvl="1" indent="-342900">
              <a:buFont typeface="Arial" pitchFamily="34" charset="0"/>
              <a:buChar char="•"/>
            </a:pPr>
            <a:r>
              <a:rPr lang="en-US" sz="1800" dirty="0">
                <a:latin typeface="+mj-lt"/>
              </a:rPr>
              <a:t>Northwestern Polytechnical University (NWPU) </a:t>
            </a:r>
            <a:r>
              <a:rPr lang="en-US" sz="1800" dirty="0" smtClean="0">
                <a:latin typeface="+mj-lt"/>
              </a:rPr>
              <a:t>– China</a:t>
            </a:r>
          </a:p>
          <a:p>
            <a:pPr marL="800100" lvl="1" indent="-342900">
              <a:buFont typeface="Arial" pitchFamily="34" charset="0"/>
              <a:buChar char="•"/>
            </a:pPr>
            <a:r>
              <a:rPr lang="en-US" sz="1800" dirty="0" err="1" smtClean="0">
                <a:latin typeface="+mj-lt"/>
              </a:rPr>
              <a:t>Beihang</a:t>
            </a:r>
            <a:r>
              <a:rPr lang="en-US" sz="1800" dirty="0" smtClean="0">
                <a:latin typeface="+mj-lt"/>
              </a:rPr>
              <a:t> </a:t>
            </a:r>
            <a:r>
              <a:rPr lang="en-US" sz="1800" dirty="0">
                <a:latin typeface="+mj-lt"/>
              </a:rPr>
              <a:t>University </a:t>
            </a:r>
            <a:r>
              <a:rPr lang="en-US" sz="1800" dirty="0" smtClean="0">
                <a:latin typeface="+mj-lt"/>
              </a:rPr>
              <a:t>/ Beijing </a:t>
            </a:r>
            <a:r>
              <a:rPr lang="en-US" sz="1800" dirty="0">
                <a:latin typeface="+mj-lt"/>
              </a:rPr>
              <a:t>University of Aeronautics and Astronautics (BUAA) </a:t>
            </a:r>
          </a:p>
          <a:p>
            <a:pPr marL="800100" lvl="1" indent="-342900">
              <a:buFont typeface="Arial" pitchFamily="34" charset="0"/>
              <a:buChar char="•"/>
            </a:pPr>
            <a:r>
              <a:rPr lang="en-US" sz="1800" dirty="0" smtClean="0">
                <a:latin typeface="+mj-lt"/>
              </a:rPr>
              <a:t>University </a:t>
            </a:r>
            <a:r>
              <a:rPr lang="en-US" sz="1800" dirty="0">
                <a:latin typeface="+mj-lt"/>
              </a:rPr>
              <a:t>of Electronic Science and Technology of China (UESTC) </a:t>
            </a:r>
            <a:r>
              <a:rPr lang="en-US" sz="1800" dirty="0" smtClean="0">
                <a:latin typeface="+mj-lt"/>
              </a:rPr>
              <a:t>- China</a:t>
            </a:r>
          </a:p>
          <a:p>
            <a:pPr marL="800100" lvl="1" indent="-342900">
              <a:buFont typeface="Arial" pitchFamily="34" charset="0"/>
              <a:buChar char="•"/>
            </a:pPr>
            <a:r>
              <a:rPr lang="en-US" sz="1800" dirty="0" smtClean="0">
                <a:latin typeface="+mj-lt"/>
              </a:rPr>
              <a:t>Chinese Academy of Engineering Physics</a:t>
            </a:r>
          </a:p>
          <a:p>
            <a:pPr marL="800100" lvl="1" indent="-342900">
              <a:buFont typeface="Arial" pitchFamily="34" charset="0"/>
              <a:buChar char="•"/>
            </a:pPr>
            <a:r>
              <a:rPr lang="en-US" sz="1800" dirty="0" smtClean="0">
                <a:latin typeface="+mj-lt"/>
              </a:rPr>
              <a:t>Ben </a:t>
            </a:r>
            <a:r>
              <a:rPr lang="en-US" sz="1800" dirty="0" err="1" smtClean="0">
                <a:latin typeface="+mj-lt"/>
              </a:rPr>
              <a:t>Gurion</a:t>
            </a:r>
            <a:r>
              <a:rPr lang="en-US" sz="1800" dirty="0" smtClean="0">
                <a:latin typeface="+mj-lt"/>
              </a:rPr>
              <a:t> University - Israel</a:t>
            </a:r>
          </a:p>
          <a:p>
            <a:pPr marL="800100" lvl="1" indent="-342900">
              <a:buFont typeface="Arial" pitchFamily="34" charset="0"/>
              <a:buChar char="•"/>
            </a:pPr>
            <a:r>
              <a:rPr lang="en-US" sz="1800" dirty="0" smtClean="0">
                <a:latin typeface="+mj-lt"/>
              </a:rPr>
              <a:t>Pakistan Atomic Energy Commission, National Development Centre, etc. - Pakistan</a:t>
            </a:r>
          </a:p>
          <a:p>
            <a:pPr lvl="1"/>
            <a:endParaRPr lang="en-US" sz="1800" dirty="0" smtClean="0">
              <a:latin typeface="+mj-lt"/>
            </a:endParaRPr>
          </a:p>
          <a:p>
            <a:pPr lvl="1"/>
            <a:r>
              <a:rPr lang="en-US" sz="1800" dirty="0" smtClean="0">
                <a:latin typeface="+mj-lt"/>
              </a:rPr>
              <a:t>Civilian partnership with defense industry to improve educational training relevant to development of military technologies</a:t>
            </a:r>
            <a:endParaRPr lang="en-US" sz="1800" dirty="0">
              <a:latin typeface="+mj-lt"/>
            </a:endParaRPr>
          </a:p>
          <a:p>
            <a:pPr lvl="1"/>
            <a:endParaRPr lang="en-US" sz="1800" dirty="0">
              <a:latin typeface="+mj-lt"/>
            </a:endParaRPr>
          </a:p>
          <a:p>
            <a:r>
              <a:rPr lang="en-US" sz="1800" b="1" dirty="0" smtClean="0">
                <a:latin typeface="+mj-lt"/>
              </a:rPr>
              <a:t>Not Denied Entities, but known proliferators:</a:t>
            </a:r>
          </a:p>
          <a:p>
            <a:pPr lvl="1"/>
            <a:endParaRPr lang="en-US" sz="1800" dirty="0">
              <a:latin typeface="+mj-lt"/>
            </a:endParaRPr>
          </a:p>
          <a:p>
            <a:pPr lvl="1"/>
            <a:r>
              <a:rPr lang="en-US" sz="1800" dirty="0" smtClean="0">
                <a:latin typeface="+mj-lt"/>
              </a:rPr>
              <a:t>Harbin Institute of Technology - China</a:t>
            </a:r>
          </a:p>
          <a:p>
            <a:pPr lvl="1"/>
            <a:r>
              <a:rPr lang="en-US" sz="1800" dirty="0" smtClean="0">
                <a:latin typeface="+mj-lt"/>
              </a:rPr>
              <a:t>Nanjing University of Aeronautics &amp; Astronautics - China</a:t>
            </a:r>
          </a:p>
          <a:p>
            <a:pPr lvl="1"/>
            <a:r>
              <a:rPr lang="en-US" sz="1800" dirty="0" smtClean="0">
                <a:latin typeface="+mj-lt"/>
              </a:rPr>
              <a:t>Nanjing University of Science &amp; Technology - China</a:t>
            </a:r>
            <a:endParaRPr lang="en-US" sz="1800" dirty="0">
              <a:latin typeface="+mj-lt"/>
            </a:endParaRPr>
          </a:p>
          <a:p>
            <a:pPr lvl="1"/>
            <a:endParaRPr lang="en-US" sz="1800" dirty="0">
              <a:latin typeface="+mj-lt"/>
            </a:endParaRPr>
          </a:p>
          <a:p>
            <a:r>
              <a:rPr lang="en-US" sz="1800" u="sng" dirty="0">
                <a:latin typeface="+mj-lt"/>
                <a:hlinkClick r:id="rId3"/>
              </a:rPr>
              <a:t>http://www.bis.doc.gov/policiesandregulations/ear/744_supp4.pdf</a:t>
            </a:r>
            <a:endParaRPr lang="en-US" sz="1800" dirty="0">
              <a:latin typeface="+mj-lt"/>
            </a:endParaRPr>
          </a:p>
        </p:txBody>
      </p:sp>
      <p:sp>
        <p:nvSpPr>
          <p:cNvPr id="4" name="Title 6"/>
          <p:cNvSpPr txBox="1">
            <a:spLocks/>
          </p:cNvSpPr>
          <p:nvPr/>
        </p:nvSpPr>
        <p:spPr>
          <a:xfrm>
            <a:off x="462665" y="164575"/>
            <a:ext cx="8229600" cy="888467"/>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Denied Entities</a:t>
            </a:r>
            <a:endParaRPr lang="en-US" dirty="0"/>
          </a:p>
        </p:txBody>
      </p:sp>
    </p:spTree>
    <p:extLst>
      <p:ext uri="{BB962C8B-B14F-4D97-AF65-F5344CB8AC3E}">
        <p14:creationId xmlns:p14="http://schemas.microsoft.com/office/powerpoint/2010/main" val="3149351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665" y="164575"/>
            <a:ext cx="8229600" cy="888467"/>
          </a:xfrm>
        </p:spPr>
        <p:txBody>
          <a:bodyPr/>
          <a:lstStyle/>
          <a:p>
            <a:r>
              <a:rPr lang="en-US" dirty="0" smtClean="0"/>
              <a:t>Key Areas for EC Review</a:t>
            </a:r>
            <a:endParaRPr lang="en-US" dirty="0"/>
          </a:p>
        </p:txBody>
      </p:sp>
      <p:sp>
        <p:nvSpPr>
          <p:cNvPr id="9" name="Text Placeholder 6"/>
          <p:cNvSpPr>
            <a:spLocks noGrp="1"/>
          </p:cNvSpPr>
          <p:nvPr>
            <p:ph type="body" idx="1"/>
          </p:nvPr>
        </p:nvSpPr>
        <p:spPr>
          <a:xfrm>
            <a:off x="215106" y="1066800"/>
            <a:ext cx="4040188" cy="304801"/>
          </a:xfrm>
        </p:spPr>
        <p:txBody>
          <a:bodyPr/>
          <a:lstStyle/>
          <a:p>
            <a:r>
              <a:rPr lang="en-US" dirty="0" smtClean="0">
                <a:solidFill>
                  <a:schemeClr val="tx1"/>
                </a:solidFill>
                <a:latin typeface="+mj-lt"/>
              </a:rPr>
              <a:t>Sponsored Programs</a:t>
            </a:r>
            <a:endParaRPr lang="en-US" dirty="0">
              <a:solidFill>
                <a:schemeClr val="tx1"/>
              </a:solidFill>
              <a:latin typeface="+mj-lt"/>
            </a:endParaRPr>
          </a:p>
        </p:txBody>
      </p:sp>
      <p:sp>
        <p:nvSpPr>
          <p:cNvPr id="10" name="Text Placeholder 6"/>
          <p:cNvSpPr>
            <a:spLocks noGrp="1"/>
          </p:cNvSpPr>
          <p:nvPr>
            <p:ph type="body" idx="1"/>
          </p:nvPr>
        </p:nvSpPr>
        <p:spPr>
          <a:xfrm>
            <a:off x="181292" y="2544127"/>
            <a:ext cx="4040188" cy="304801"/>
          </a:xfrm>
        </p:spPr>
        <p:txBody>
          <a:bodyPr/>
          <a:lstStyle/>
          <a:p>
            <a:r>
              <a:rPr lang="en-US" dirty="0" smtClean="0">
                <a:solidFill>
                  <a:schemeClr val="tx1"/>
                </a:solidFill>
                <a:latin typeface="+mj-lt"/>
              </a:rPr>
              <a:t>Visa applicants &amp; Visitors</a:t>
            </a:r>
            <a:endParaRPr lang="en-US" dirty="0">
              <a:solidFill>
                <a:schemeClr val="tx1"/>
              </a:solidFill>
              <a:latin typeface="+mj-lt"/>
            </a:endParaRPr>
          </a:p>
        </p:txBody>
      </p:sp>
      <p:sp>
        <p:nvSpPr>
          <p:cNvPr id="11" name="Rectangle 10"/>
          <p:cNvSpPr/>
          <p:nvPr/>
        </p:nvSpPr>
        <p:spPr>
          <a:xfrm>
            <a:off x="381000" y="1371600"/>
            <a:ext cx="3810000" cy="1200329"/>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Military Proposals</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Funded Contracts, Grants</a:t>
            </a:r>
            <a:endParaRPr lang="en-US" sz="1800" dirty="0">
              <a:latin typeface="+mj-lt"/>
              <a:ea typeface="+mn-ea"/>
              <a:cs typeface="Calibri" pitchFamily="34" charset="0"/>
            </a:endParaRP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SBIR, STTR &amp; DoD/NASA Flow-thru</a:t>
            </a:r>
            <a:endParaRPr lang="en-US" sz="1800" dirty="0">
              <a:latin typeface="+mj-lt"/>
              <a:ea typeface="+mn-ea"/>
              <a:cs typeface="Calibri" pitchFamily="34" charset="0"/>
            </a:endParaRP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Certain Non-sponsored </a:t>
            </a:r>
            <a:r>
              <a:rPr lang="en-US" sz="1800" dirty="0" smtClean="0">
                <a:latin typeface="+mj-lt"/>
                <a:ea typeface="+mn-ea"/>
                <a:cs typeface="Calibri" pitchFamily="34" charset="0"/>
              </a:rPr>
              <a:t>activities</a:t>
            </a:r>
            <a:endParaRPr lang="en-US" sz="1800" dirty="0">
              <a:latin typeface="+mj-lt"/>
              <a:ea typeface="+mn-ea"/>
              <a:cs typeface="Calibri" pitchFamily="34" charset="0"/>
            </a:endParaRPr>
          </a:p>
        </p:txBody>
      </p:sp>
      <p:sp>
        <p:nvSpPr>
          <p:cNvPr id="12" name="Rectangle 11"/>
          <p:cNvSpPr/>
          <p:nvPr/>
        </p:nvSpPr>
        <p:spPr>
          <a:xfrm>
            <a:off x="381000" y="2761729"/>
            <a:ext cx="3810000" cy="923330"/>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H-1B</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J-1 / denied entities</a:t>
            </a:r>
            <a:endParaRPr lang="en-US" sz="1800" dirty="0">
              <a:latin typeface="+mj-lt"/>
              <a:ea typeface="+mn-ea"/>
              <a:cs typeface="Calibri" pitchFamily="34" charset="0"/>
            </a:endParaRP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B “Ghosts”  </a:t>
            </a:r>
            <a:endParaRPr lang="en-US" sz="1800" dirty="0">
              <a:latin typeface="+mj-lt"/>
              <a:ea typeface="+mn-ea"/>
              <a:cs typeface="Calibri" pitchFamily="34" charset="0"/>
            </a:endParaRPr>
          </a:p>
        </p:txBody>
      </p:sp>
      <p:sp>
        <p:nvSpPr>
          <p:cNvPr id="13" name="Text Placeholder 6"/>
          <p:cNvSpPr>
            <a:spLocks noGrp="1"/>
          </p:cNvSpPr>
          <p:nvPr>
            <p:ph type="body" idx="1"/>
          </p:nvPr>
        </p:nvSpPr>
        <p:spPr>
          <a:xfrm>
            <a:off x="150812" y="3657599"/>
            <a:ext cx="4040188" cy="304801"/>
          </a:xfrm>
        </p:spPr>
        <p:txBody>
          <a:bodyPr/>
          <a:lstStyle/>
          <a:p>
            <a:r>
              <a:rPr lang="en-US" dirty="0" smtClean="0">
                <a:solidFill>
                  <a:schemeClr val="tx1"/>
                </a:solidFill>
                <a:latin typeface="+mj-lt"/>
              </a:rPr>
              <a:t>International Travel</a:t>
            </a:r>
            <a:endParaRPr lang="en-US" dirty="0">
              <a:solidFill>
                <a:schemeClr val="tx1"/>
              </a:solidFill>
              <a:latin typeface="+mj-lt"/>
            </a:endParaRPr>
          </a:p>
        </p:txBody>
      </p:sp>
      <p:sp>
        <p:nvSpPr>
          <p:cNvPr id="14" name="Rectangle 13"/>
          <p:cNvSpPr/>
          <p:nvPr/>
        </p:nvSpPr>
        <p:spPr>
          <a:xfrm>
            <a:off x="381000" y="3872727"/>
            <a:ext cx="4191000" cy="923330"/>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a:t>
            </a:r>
            <a:r>
              <a:rPr lang="en-US" sz="1800" dirty="0" smtClean="0">
                <a:latin typeface="+mj-lt"/>
                <a:ea typeface="+mn-ea"/>
                <a:cs typeface="Calibri" pitchFamily="34" charset="0"/>
              </a:rPr>
              <a:t>Sanctioned Countries / Travel Warning</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 Conferences</a:t>
            </a:r>
            <a:endParaRPr lang="en-US" sz="1800" dirty="0">
              <a:latin typeface="+mj-lt"/>
              <a:ea typeface="+mn-ea"/>
              <a:cs typeface="Calibri" pitchFamily="34" charset="0"/>
            </a:endParaRP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Intl Travel Committee</a:t>
            </a:r>
          </a:p>
        </p:txBody>
      </p:sp>
      <p:sp>
        <p:nvSpPr>
          <p:cNvPr id="15" name="Text Placeholder 6"/>
          <p:cNvSpPr>
            <a:spLocks noGrp="1"/>
          </p:cNvSpPr>
          <p:nvPr>
            <p:ph type="body" idx="1"/>
          </p:nvPr>
        </p:nvSpPr>
        <p:spPr>
          <a:xfrm>
            <a:off x="150812" y="4796057"/>
            <a:ext cx="4040188" cy="304801"/>
          </a:xfrm>
        </p:spPr>
        <p:txBody>
          <a:bodyPr/>
          <a:lstStyle/>
          <a:p>
            <a:r>
              <a:rPr lang="en-US" dirty="0" smtClean="0">
                <a:solidFill>
                  <a:schemeClr val="tx1"/>
                </a:solidFill>
                <a:latin typeface="+mj-lt"/>
              </a:rPr>
              <a:t>Equipment</a:t>
            </a:r>
            <a:endParaRPr lang="en-US" dirty="0">
              <a:solidFill>
                <a:schemeClr val="tx1"/>
              </a:solidFill>
              <a:latin typeface="+mj-lt"/>
            </a:endParaRPr>
          </a:p>
        </p:txBody>
      </p:sp>
      <p:sp>
        <p:nvSpPr>
          <p:cNvPr id="16" name="Rectangle 15"/>
          <p:cNvSpPr/>
          <p:nvPr/>
        </p:nvSpPr>
        <p:spPr>
          <a:xfrm>
            <a:off x="381000" y="5105400"/>
            <a:ext cx="3810000" cy="923330"/>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Vendors </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ITAR Equipment</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EAR Deemed Export Threshold </a:t>
            </a:r>
            <a:endParaRPr lang="en-US" sz="1800" dirty="0">
              <a:latin typeface="+mj-lt"/>
              <a:ea typeface="+mn-ea"/>
              <a:cs typeface="Calibri" pitchFamily="34" charset="0"/>
            </a:endParaRPr>
          </a:p>
        </p:txBody>
      </p:sp>
      <p:sp>
        <p:nvSpPr>
          <p:cNvPr id="17" name="Text Placeholder 6"/>
          <p:cNvSpPr>
            <a:spLocks noGrp="1"/>
          </p:cNvSpPr>
          <p:nvPr>
            <p:ph type="body" idx="1"/>
          </p:nvPr>
        </p:nvSpPr>
        <p:spPr>
          <a:xfrm>
            <a:off x="164880" y="6028730"/>
            <a:ext cx="4040188" cy="304801"/>
          </a:xfrm>
        </p:spPr>
        <p:txBody>
          <a:bodyPr/>
          <a:lstStyle/>
          <a:p>
            <a:r>
              <a:rPr lang="en-US" dirty="0" smtClean="0">
                <a:solidFill>
                  <a:schemeClr val="tx1"/>
                </a:solidFill>
                <a:latin typeface="+mj-lt"/>
              </a:rPr>
              <a:t>Collaborations</a:t>
            </a:r>
            <a:endParaRPr lang="en-US" dirty="0">
              <a:solidFill>
                <a:schemeClr val="tx1"/>
              </a:solidFill>
              <a:latin typeface="+mj-lt"/>
            </a:endParaRPr>
          </a:p>
        </p:txBody>
      </p:sp>
      <p:sp>
        <p:nvSpPr>
          <p:cNvPr id="18" name="Rectangle 17"/>
          <p:cNvSpPr/>
          <p:nvPr/>
        </p:nvSpPr>
        <p:spPr>
          <a:xfrm>
            <a:off x="152400" y="6324600"/>
            <a:ext cx="3810000" cy="369332"/>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MOU’s </a:t>
            </a:r>
            <a:r>
              <a:rPr lang="en-US" sz="1800" dirty="0" smtClean="0">
                <a:latin typeface="+mj-lt"/>
                <a:ea typeface="+mn-ea"/>
                <a:cs typeface="Calibri" pitchFamily="34" charset="0"/>
              </a:rPr>
              <a:t>&amp; Foreign Collaborations</a:t>
            </a:r>
            <a:endParaRPr lang="en-US" sz="1800" dirty="0">
              <a:latin typeface="+mj-lt"/>
              <a:ea typeface="+mn-ea"/>
              <a:cs typeface="Calibri" pitchFamily="34" charset="0"/>
            </a:endParaRPr>
          </a:p>
        </p:txBody>
      </p:sp>
      <p:sp>
        <p:nvSpPr>
          <p:cNvPr id="19" name="Text Placeholder 6"/>
          <p:cNvSpPr>
            <a:spLocks noGrp="1"/>
          </p:cNvSpPr>
          <p:nvPr>
            <p:ph type="body" idx="1"/>
          </p:nvPr>
        </p:nvSpPr>
        <p:spPr>
          <a:xfrm>
            <a:off x="4648200" y="1066799"/>
            <a:ext cx="4040188" cy="304801"/>
          </a:xfrm>
        </p:spPr>
        <p:txBody>
          <a:bodyPr/>
          <a:lstStyle/>
          <a:p>
            <a:r>
              <a:rPr lang="en-US" dirty="0" smtClean="0">
                <a:solidFill>
                  <a:schemeClr val="tx1"/>
                </a:solidFill>
                <a:latin typeface="+mj-lt"/>
              </a:rPr>
              <a:t>Technology Transfer</a:t>
            </a:r>
            <a:endParaRPr lang="en-US" dirty="0">
              <a:solidFill>
                <a:schemeClr val="tx1"/>
              </a:solidFill>
              <a:latin typeface="+mj-lt"/>
            </a:endParaRPr>
          </a:p>
        </p:txBody>
      </p:sp>
      <p:sp>
        <p:nvSpPr>
          <p:cNvPr id="20" name="Text Placeholder 6"/>
          <p:cNvSpPr>
            <a:spLocks noGrp="1"/>
          </p:cNvSpPr>
          <p:nvPr>
            <p:ph type="body" idx="1"/>
          </p:nvPr>
        </p:nvSpPr>
        <p:spPr>
          <a:xfrm>
            <a:off x="4666957" y="1819363"/>
            <a:ext cx="4040188" cy="304801"/>
          </a:xfrm>
        </p:spPr>
        <p:txBody>
          <a:bodyPr/>
          <a:lstStyle/>
          <a:p>
            <a:r>
              <a:rPr lang="en-US" dirty="0" smtClean="0">
                <a:solidFill>
                  <a:schemeClr val="tx1"/>
                </a:solidFill>
                <a:latin typeface="+mj-lt"/>
              </a:rPr>
              <a:t>Suspicious contacts</a:t>
            </a:r>
            <a:endParaRPr lang="en-US" dirty="0">
              <a:solidFill>
                <a:schemeClr val="tx1"/>
              </a:solidFill>
              <a:latin typeface="+mj-lt"/>
            </a:endParaRPr>
          </a:p>
        </p:txBody>
      </p:sp>
      <p:sp>
        <p:nvSpPr>
          <p:cNvPr id="21" name="Text Placeholder 6"/>
          <p:cNvSpPr>
            <a:spLocks noGrp="1"/>
          </p:cNvSpPr>
          <p:nvPr>
            <p:ph type="body" idx="1"/>
          </p:nvPr>
        </p:nvSpPr>
        <p:spPr>
          <a:xfrm>
            <a:off x="4724400" y="4800600"/>
            <a:ext cx="4040188" cy="304801"/>
          </a:xfrm>
        </p:spPr>
        <p:txBody>
          <a:bodyPr/>
          <a:lstStyle/>
          <a:p>
            <a:r>
              <a:rPr lang="en-US" dirty="0" smtClean="0">
                <a:solidFill>
                  <a:schemeClr val="tx1"/>
                </a:solidFill>
                <a:latin typeface="+mj-lt"/>
              </a:rPr>
              <a:t>Licensing / tech control plans</a:t>
            </a:r>
            <a:endParaRPr lang="en-US" dirty="0">
              <a:solidFill>
                <a:schemeClr val="tx1"/>
              </a:solidFill>
              <a:latin typeface="+mj-lt"/>
            </a:endParaRPr>
          </a:p>
        </p:txBody>
      </p:sp>
      <p:sp>
        <p:nvSpPr>
          <p:cNvPr id="22" name="Text Placeholder 6"/>
          <p:cNvSpPr>
            <a:spLocks noGrp="1"/>
          </p:cNvSpPr>
          <p:nvPr>
            <p:ph type="body" idx="1"/>
          </p:nvPr>
        </p:nvSpPr>
        <p:spPr>
          <a:xfrm>
            <a:off x="4717159" y="3663942"/>
            <a:ext cx="4040188" cy="304801"/>
          </a:xfrm>
        </p:spPr>
        <p:txBody>
          <a:bodyPr/>
          <a:lstStyle/>
          <a:p>
            <a:r>
              <a:rPr lang="en-US" dirty="0" smtClean="0">
                <a:solidFill>
                  <a:schemeClr val="tx1"/>
                </a:solidFill>
                <a:latin typeface="+mj-lt"/>
              </a:rPr>
              <a:t>Regulation updated</a:t>
            </a:r>
            <a:endParaRPr lang="en-US" dirty="0">
              <a:solidFill>
                <a:schemeClr val="tx1"/>
              </a:solidFill>
              <a:latin typeface="+mj-lt"/>
            </a:endParaRPr>
          </a:p>
        </p:txBody>
      </p:sp>
      <p:sp>
        <p:nvSpPr>
          <p:cNvPr id="23" name="Rectangle 22"/>
          <p:cNvSpPr/>
          <p:nvPr/>
        </p:nvSpPr>
        <p:spPr>
          <a:xfrm>
            <a:off x="4876800" y="1371599"/>
            <a:ext cx="3810000" cy="369332"/>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Patents / Secrecy Orders</a:t>
            </a:r>
            <a:endParaRPr lang="en-US" sz="1800" dirty="0">
              <a:latin typeface="+mj-lt"/>
              <a:ea typeface="+mn-ea"/>
              <a:cs typeface="Calibri" pitchFamily="34" charset="0"/>
            </a:endParaRPr>
          </a:p>
        </p:txBody>
      </p:sp>
      <p:sp>
        <p:nvSpPr>
          <p:cNvPr id="24" name="Rectangle 23"/>
          <p:cNvSpPr/>
          <p:nvPr/>
        </p:nvSpPr>
        <p:spPr>
          <a:xfrm>
            <a:off x="4913142" y="2156936"/>
            <a:ext cx="4002258" cy="1477328"/>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Unsolicited sponsorship requests</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Filming requests</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Invitations to foreign conferences</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Misrepresentations of qualifications</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Foreign large dollar donations</a:t>
            </a:r>
          </a:p>
        </p:txBody>
      </p:sp>
      <p:sp>
        <p:nvSpPr>
          <p:cNvPr id="25" name="Rectangle 24"/>
          <p:cNvSpPr/>
          <p:nvPr/>
        </p:nvSpPr>
        <p:spPr>
          <a:xfrm>
            <a:off x="4876800" y="3962400"/>
            <a:ext cx="3810000" cy="646331"/>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Federal Register / GAO Reports</a:t>
            </a:r>
          </a:p>
          <a:p>
            <a:pPr marL="285750" indent="-285750" fontAlgn="auto">
              <a:spcBef>
                <a:spcPts val="0"/>
              </a:spcBef>
              <a:spcAft>
                <a:spcPts val="0"/>
              </a:spcAft>
              <a:buFont typeface="Arial" pitchFamily="34" charset="0"/>
              <a:buChar char="•"/>
            </a:pPr>
            <a:r>
              <a:rPr lang="en-US" sz="1800" dirty="0" smtClean="0">
                <a:latin typeface="+mj-lt"/>
                <a:ea typeface="+mn-ea"/>
                <a:cs typeface="Calibri" pitchFamily="34" charset="0"/>
              </a:rPr>
              <a:t>Rule changes </a:t>
            </a:r>
            <a:endParaRPr lang="en-US" sz="1800" dirty="0">
              <a:latin typeface="+mj-lt"/>
              <a:ea typeface="+mn-ea"/>
              <a:cs typeface="Calibri" pitchFamily="34" charset="0"/>
            </a:endParaRPr>
          </a:p>
        </p:txBody>
      </p:sp>
      <p:sp>
        <p:nvSpPr>
          <p:cNvPr id="26" name="Rectangle 25"/>
          <p:cNvSpPr/>
          <p:nvPr/>
        </p:nvSpPr>
        <p:spPr>
          <a:xfrm>
            <a:off x="4953000" y="5029200"/>
            <a:ext cx="3810000" cy="923330"/>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Applications</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Commodity Jurisdiction</a:t>
            </a:r>
          </a:p>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Registrations</a:t>
            </a:r>
          </a:p>
        </p:txBody>
      </p:sp>
      <p:sp>
        <p:nvSpPr>
          <p:cNvPr id="27" name="Text Placeholder 6"/>
          <p:cNvSpPr>
            <a:spLocks noGrp="1"/>
          </p:cNvSpPr>
          <p:nvPr>
            <p:ph type="body" idx="1"/>
          </p:nvPr>
        </p:nvSpPr>
        <p:spPr>
          <a:xfrm>
            <a:off x="4779877" y="6016282"/>
            <a:ext cx="4040188" cy="304801"/>
          </a:xfrm>
        </p:spPr>
        <p:txBody>
          <a:bodyPr/>
          <a:lstStyle/>
          <a:p>
            <a:r>
              <a:rPr lang="en-US" dirty="0" smtClean="0">
                <a:solidFill>
                  <a:schemeClr val="tx1"/>
                </a:solidFill>
                <a:latin typeface="+mj-lt"/>
              </a:rPr>
              <a:t>Other</a:t>
            </a:r>
            <a:endParaRPr lang="en-US" dirty="0">
              <a:solidFill>
                <a:schemeClr val="tx1"/>
              </a:solidFill>
              <a:latin typeface="+mj-lt"/>
            </a:endParaRPr>
          </a:p>
        </p:txBody>
      </p:sp>
      <p:sp>
        <p:nvSpPr>
          <p:cNvPr id="28" name="Rectangle 27"/>
          <p:cNvSpPr/>
          <p:nvPr/>
        </p:nvSpPr>
        <p:spPr>
          <a:xfrm>
            <a:off x="4953000" y="6324600"/>
            <a:ext cx="3810000" cy="369332"/>
          </a:xfrm>
          <a:prstGeom prst="rect">
            <a:avLst/>
          </a:prstGeom>
        </p:spPr>
        <p:txBody>
          <a:bodyPr wrap="square">
            <a:spAutoFit/>
          </a:bodyPr>
          <a:lstStyle/>
          <a:p>
            <a:pPr marL="285750" indent="-285750" fontAlgn="auto">
              <a:spcBef>
                <a:spcPts val="0"/>
              </a:spcBef>
              <a:spcAft>
                <a:spcPts val="0"/>
              </a:spcAft>
              <a:buFont typeface="Arial" pitchFamily="34" charset="0"/>
              <a:buChar char="•"/>
            </a:pPr>
            <a:r>
              <a:rPr lang="en-US" sz="1800" dirty="0">
                <a:latin typeface="+mj-lt"/>
                <a:ea typeface="+mn-ea"/>
                <a:cs typeface="Calibri" pitchFamily="34" charset="0"/>
              </a:rPr>
              <a:t> </a:t>
            </a:r>
            <a:r>
              <a:rPr lang="en-US" sz="1800" dirty="0" smtClean="0">
                <a:latin typeface="+mj-lt"/>
                <a:ea typeface="+mn-ea"/>
                <a:cs typeface="Calibri" pitchFamily="34" charset="0"/>
              </a:rPr>
              <a:t>Agreements, NDA’s, Imports, Cert’s</a:t>
            </a:r>
            <a:endParaRPr lang="en-US" sz="1800" dirty="0">
              <a:latin typeface="+mj-lt"/>
              <a:ea typeface="+mn-ea"/>
              <a:cs typeface="Calibri" pitchFamily="34" charset="0"/>
            </a:endParaRPr>
          </a:p>
        </p:txBody>
      </p:sp>
      <p:pic>
        <p:nvPicPr>
          <p:cNvPr id="29" name="Picture 10" descr="C:\Documents and Settings\taubmanjl\Local Settings\Temporary Internet Files\Content.IE5\J4U3X4SG\MCj04352400000[1].png"/>
          <p:cNvPicPr>
            <a:picLocks noChangeAspect="1" noChangeArrowheads="1"/>
          </p:cNvPicPr>
          <p:nvPr/>
        </p:nvPicPr>
        <p:blipFill>
          <a:blip r:embed="rId3" cstate="print"/>
          <a:srcRect/>
          <a:stretch>
            <a:fillRect/>
          </a:stretch>
        </p:blipFill>
        <p:spPr bwMode="auto">
          <a:xfrm>
            <a:off x="8028450" y="195689"/>
            <a:ext cx="1144525" cy="1300889"/>
          </a:xfrm>
          <a:prstGeom prst="rect">
            <a:avLst/>
          </a:prstGeom>
          <a:noFill/>
          <a:ln w="9525">
            <a:noFill/>
            <a:miter lim="800000"/>
            <a:headEnd/>
            <a:tailEnd/>
          </a:ln>
        </p:spPr>
      </p:pic>
      <p:cxnSp>
        <p:nvCxnSpPr>
          <p:cNvPr id="30" name="Straight Connector 4"/>
          <p:cNvCxnSpPr/>
          <p:nvPr/>
        </p:nvCxnSpPr>
        <p:spPr>
          <a:xfrm>
            <a:off x="0" y="1047890"/>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9000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Questions?</a:t>
            </a:r>
          </a:p>
          <a:p>
            <a:endParaRPr lang="en-US" dirty="0"/>
          </a:p>
        </p:txBody>
      </p:sp>
    </p:spTree>
    <p:extLst>
      <p:ext uri="{BB962C8B-B14F-4D97-AF65-F5344CB8AC3E}">
        <p14:creationId xmlns:p14="http://schemas.microsoft.com/office/powerpoint/2010/main" val="2312004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117268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NASA China Assurance</a:t>
            </a:r>
            <a:endParaRPr lang="en-US" dirty="0"/>
          </a:p>
        </p:txBody>
      </p:sp>
      <p:sp>
        <p:nvSpPr>
          <p:cNvPr id="3" name="Content Placeholder 2"/>
          <p:cNvSpPr>
            <a:spLocks noGrp="1"/>
          </p:cNvSpPr>
          <p:nvPr>
            <p:ph idx="1"/>
          </p:nvPr>
        </p:nvSpPr>
        <p:spPr/>
        <p:txBody>
          <a:bodyPr>
            <a:normAutofit/>
          </a:bodyPr>
          <a:lstStyle/>
          <a:p>
            <a:r>
              <a:rPr lang="en-US" dirty="0" smtClean="0"/>
              <a:t>Assurance for Grants / Cooperative agreements – case-by-case</a:t>
            </a:r>
          </a:p>
          <a:p>
            <a:r>
              <a:rPr lang="en-US" dirty="0" smtClean="0"/>
              <a:t>Usually, Grants contain no restrictions.  This is an exception!</a:t>
            </a:r>
          </a:p>
          <a:p>
            <a:r>
              <a:rPr lang="en-US" dirty="0" smtClean="0"/>
              <a:t>Not an export control as it is not dependent on citizenship, but rather affiliation.</a:t>
            </a:r>
          </a:p>
          <a:p>
            <a:r>
              <a:rPr lang="en-US" dirty="0" smtClean="0"/>
              <a:t>Not applicable to contracts (as they are subject to EAR/ITAR)</a:t>
            </a:r>
            <a:endParaRPr lang="en-US" dirty="0"/>
          </a:p>
        </p:txBody>
      </p:sp>
    </p:spTree>
    <p:extLst>
      <p:ext uri="{BB962C8B-B14F-4D97-AF65-F5344CB8AC3E}">
        <p14:creationId xmlns:p14="http://schemas.microsoft.com/office/powerpoint/2010/main" val="17397134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assurance?</a:t>
            </a:r>
            <a:endParaRPr lang="en-US" dirty="0"/>
          </a:p>
        </p:txBody>
      </p:sp>
      <p:sp>
        <p:nvSpPr>
          <p:cNvPr id="3" name="Content Placeholder 2"/>
          <p:cNvSpPr>
            <a:spLocks noGrp="1"/>
          </p:cNvSpPr>
          <p:nvPr>
            <p:ph idx="1"/>
          </p:nvPr>
        </p:nvSpPr>
        <p:spPr/>
        <p:txBody>
          <a:bodyPr/>
          <a:lstStyle/>
          <a:p>
            <a:r>
              <a:rPr lang="en-US" dirty="0" smtClean="0"/>
              <a:t>Funding Restriction on:</a:t>
            </a:r>
          </a:p>
          <a:p>
            <a:pPr lvl="1"/>
            <a:r>
              <a:rPr lang="en-US" dirty="0" smtClean="0"/>
              <a:t>Collaborating w/ ANYONE with an affiliation w/ the Government of China on a NASA Grant/Cooperative Agreement, </a:t>
            </a:r>
            <a:r>
              <a:rPr lang="en-US" dirty="0" err="1" smtClean="0"/>
              <a:t>e.g</a:t>
            </a:r>
            <a:r>
              <a:rPr lang="en-US" dirty="0" smtClean="0"/>
              <a:t>:</a:t>
            </a:r>
          </a:p>
          <a:p>
            <a:pPr lvl="2"/>
            <a:r>
              <a:rPr lang="en-US" dirty="0" smtClean="0"/>
              <a:t>Employee of Chinese University</a:t>
            </a:r>
          </a:p>
          <a:p>
            <a:pPr lvl="2"/>
            <a:r>
              <a:rPr lang="en-US" dirty="0" smtClean="0"/>
              <a:t>U.S. student paid by </a:t>
            </a:r>
            <a:r>
              <a:rPr lang="en-US" dirty="0" err="1" smtClean="0"/>
              <a:t>Govt</a:t>
            </a:r>
            <a:r>
              <a:rPr lang="en-US" dirty="0" smtClean="0"/>
              <a:t> of China.</a:t>
            </a:r>
            <a:endParaRPr lang="en-US" dirty="0"/>
          </a:p>
        </p:txBody>
      </p:sp>
    </p:spTree>
    <p:extLst>
      <p:ext uri="{BB962C8B-B14F-4D97-AF65-F5344CB8AC3E}">
        <p14:creationId xmlns:p14="http://schemas.microsoft.com/office/powerpoint/2010/main" val="28888050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Assurance Certificate (Proposals)</a:t>
            </a:r>
            <a:endParaRPr lang="en-US" dirty="0"/>
          </a:p>
        </p:txBody>
      </p:sp>
      <p:sp>
        <p:nvSpPr>
          <p:cNvPr id="3" name="Content Placeholder 2"/>
          <p:cNvSpPr>
            <a:spLocks noGrp="1"/>
          </p:cNvSpPr>
          <p:nvPr>
            <p:ph idx="1"/>
          </p:nvPr>
        </p:nvSpPr>
        <p:spPr>
          <a:xfrm>
            <a:off x="457200" y="1295400"/>
            <a:ext cx="8229600" cy="5257800"/>
          </a:xfrm>
        </p:spPr>
        <p:txBody>
          <a:bodyPr>
            <a:normAutofit fontScale="47500" lnSpcReduction="20000"/>
          </a:bodyPr>
          <a:lstStyle/>
          <a:p>
            <a:pPr marL="0" indent="0">
              <a:buNone/>
            </a:pPr>
            <a:r>
              <a:rPr lang="en-US" b="1" dirty="0"/>
              <a:t>Assurance of Compliance – China Funding </a:t>
            </a:r>
            <a:r>
              <a:rPr lang="en-US" b="1" dirty="0" smtClean="0"/>
              <a:t>Restriction</a:t>
            </a:r>
            <a:r>
              <a:rPr lang="en-US" dirty="0"/>
              <a:t> </a:t>
            </a:r>
            <a:r>
              <a:rPr lang="en-US" b="1" dirty="0" smtClean="0"/>
              <a:t>(DEVIATION </a:t>
            </a:r>
            <a:r>
              <a:rPr lang="en-US" b="1" dirty="0"/>
              <a:t>FEB 2012)</a:t>
            </a:r>
            <a:endParaRPr lang="en-US" dirty="0"/>
          </a:p>
          <a:p>
            <a:pPr marL="0" indent="0">
              <a:buNone/>
            </a:pPr>
            <a:r>
              <a:rPr lang="en-US" dirty="0" smtClean="0"/>
              <a:t>(iv) An </a:t>
            </a:r>
            <a:r>
              <a:rPr lang="en-US" dirty="0"/>
              <a:t>Assurance of Compliance with The Department of Defense and Full-Year Appropriation Act, Public Law 112-10 Section 1340(a); The Consolidated and Further Continuing Appropriation Act of 2012, Public Law 112-55, Section 539; and future-year appropriations herein after referred to as “the Acts”, whereas:</a:t>
            </a:r>
          </a:p>
          <a:p>
            <a:pPr marL="0" indent="0">
              <a:buNone/>
            </a:pPr>
            <a:r>
              <a:rPr lang="en-US" dirty="0"/>
              <a:t>	</a:t>
            </a:r>
            <a:r>
              <a:rPr lang="en-US" dirty="0" smtClean="0"/>
              <a:t>(1) NASA </a:t>
            </a:r>
            <a:r>
              <a:rPr lang="en-US" dirty="0"/>
              <a:t>is restricted from using funds appropriated in the Acts to enter into or </a:t>
            </a:r>
            <a:r>
              <a:rPr lang="en-US" dirty="0" smtClean="0"/>
              <a:t>	fund </a:t>
            </a:r>
            <a:r>
              <a:rPr lang="en-US" dirty="0"/>
              <a:t>any grant or cooperative agreement of any kind to participate, collaborate, or </a:t>
            </a:r>
            <a:r>
              <a:rPr lang="en-US" dirty="0" smtClean="0"/>
              <a:t>coordinate </a:t>
            </a:r>
            <a:r>
              <a:rPr lang="en-US" dirty="0"/>
              <a:t>bilaterally with China or any Chinese-owned company, at the prime recipient </a:t>
            </a:r>
            <a:r>
              <a:rPr lang="en-US" dirty="0" smtClean="0"/>
              <a:t>level </a:t>
            </a:r>
            <a:r>
              <a:rPr lang="en-US" dirty="0"/>
              <a:t>and at all </a:t>
            </a:r>
            <a:r>
              <a:rPr lang="en-US" dirty="0" err="1"/>
              <a:t>subrecipient</a:t>
            </a:r>
            <a:r>
              <a:rPr lang="en-US" dirty="0"/>
              <a:t> levels, whether the bilateral involvement is funded or </a:t>
            </a:r>
            <a:r>
              <a:rPr lang="en-US" dirty="0" smtClean="0"/>
              <a:t>	performed </a:t>
            </a:r>
            <a:r>
              <a:rPr lang="en-US" dirty="0"/>
              <a:t>under a no-exchange of funds arrangement.</a:t>
            </a:r>
          </a:p>
          <a:p>
            <a:pPr marL="0" indent="0">
              <a:buNone/>
            </a:pPr>
            <a:endParaRPr lang="en-US" dirty="0"/>
          </a:p>
          <a:p>
            <a:pPr marL="0" indent="0">
              <a:buNone/>
            </a:pPr>
            <a:r>
              <a:rPr lang="en-US" dirty="0"/>
              <a:t>	</a:t>
            </a:r>
            <a:r>
              <a:rPr lang="en-US" dirty="0" smtClean="0"/>
              <a:t>(2) Definition</a:t>
            </a:r>
            <a:r>
              <a:rPr lang="en-US" dirty="0"/>
              <a:t>:  “China or Chinese-owned Company” means the People’s Republic of China, any company owned by the People’s Republic of China, or any company incorporated under the laws of the People’s Republic of China.</a:t>
            </a:r>
          </a:p>
          <a:p>
            <a:pPr marL="0" indent="0">
              <a:buNone/>
            </a:pPr>
            <a:endParaRPr lang="en-US" dirty="0"/>
          </a:p>
          <a:p>
            <a:pPr marL="0" indent="0">
              <a:buNone/>
            </a:pPr>
            <a:r>
              <a:rPr lang="en-US" dirty="0"/>
              <a:t>	</a:t>
            </a:r>
            <a:r>
              <a:rPr lang="en-US" dirty="0" smtClean="0"/>
              <a:t>(3) The </a:t>
            </a:r>
            <a:r>
              <a:rPr lang="en-US" dirty="0"/>
              <a:t>restrictions in the Acts do not apply to commercial items of supply needed to perform a grant or cooperative agreement. </a:t>
            </a:r>
          </a:p>
          <a:p>
            <a:pPr marL="0" indent="0">
              <a:buNone/>
            </a:pPr>
            <a:endParaRPr lang="en-US" dirty="0"/>
          </a:p>
          <a:p>
            <a:pPr marL="0" indent="0">
              <a:buNone/>
            </a:pPr>
            <a:r>
              <a:rPr lang="en-US" dirty="0"/>
              <a:t>	</a:t>
            </a:r>
            <a:r>
              <a:rPr lang="en-US" dirty="0" smtClean="0"/>
              <a:t>(4) By </a:t>
            </a:r>
            <a:r>
              <a:rPr lang="en-US" dirty="0"/>
              <a:t>submission of its proposal, the proposer represents that the proposer is not China or a Chinese-owned company, and that the proposer will not participate, collaborate, or coordinate bilaterally with China or any Chinese-owned company, at the prime recipient level or at any </a:t>
            </a:r>
            <a:r>
              <a:rPr lang="en-US" dirty="0" err="1"/>
              <a:t>subrecipient</a:t>
            </a:r>
            <a:r>
              <a:rPr lang="en-US" dirty="0"/>
              <a:t> level, whether the bilateral involvement is funded or performed under a no-exchange of funds arrangement.</a:t>
            </a:r>
          </a:p>
          <a:p>
            <a:endParaRPr lang="en-US" dirty="0"/>
          </a:p>
        </p:txBody>
      </p:sp>
    </p:spTree>
    <p:extLst>
      <p:ext uri="{BB962C8B-B14F-4D97-AF65-F5344CB8AC3E}">
        <p14:creationId xmlns:p14="http://schemas.microsoft.com/office/powerpoint/2010/main" val="3721988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Assurance Questionnaire</a:t>
            </a:r>
            <a:endParaRPr lang="en-US"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4257675" cy="5499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93916"/>
            <a:ext cx="4293054" cy="5524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504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90" y="152400"/>
            <a:ext cx="6876509" cy="6482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686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2235" y="279790"/>
            <a:ext cx="7757810" cy="769441"/>
          </a:xfrm>
          <a:prstGeom prst="rect">
            <a:avLst/>
          </a:prstGeom>
        </p:spPr>
        <p:txBody>
          <a:bodyPr wrap="square">
            <a:spAutoFit/>
          </a:bodyPr>
          <a:lstStyle/>
          <a:p>
            <a:pPr algn="ctr"/>
            <a:r>
              <a:rPr lang="en-US" sz="4400" dirty="0" smtClean="0">
                <a:solidFill>
                  <a:srgbClr val="000000"/>
                </a:solidFill>
                <a:latin typeface="Calibri"/>
                <a:ea typeface="MS Mincho"/>
                <a:cs typeface="Calibri"/>
              </a:rPr>
              <a:t>Main Concern for Faculty</a:t>
            </a:r>
            <a:endParaRPr lang="en-US" sz="4400" dirty="0">
              <a:latin typeface="Calibri"/>
              <a:cs typeface="Calibri"/>
            </a:endParaRPr>
          </a:p>
        </p:txBody>
      </p:sp>
      <p:sp>
        <p:nvSpPr>
          <p:cNvPr id="4" name="Rectangle 3"/>
          <p:cNvSpPr/>
          <p:nvPr/>
        </p:nvSpPr>
        <p:spPr>
          <a:xfrm>
            <a:off x="232235" y="1239915"/>
            <a:ext cx="8564315" cy="4351640"/>
          </a:xfrm>
          <a:prstGeom prst="rect">
            <a:avLst/>
          </a:prstGeom>
        </p:spPr>
        <p:txBody>
          <a:bodyPr wrap="square">
            <a:spAutoFit/>
          </a:bodyPr>
          <a:lstStyle/>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Restricted Research</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International Travel</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International Collaboration</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Hosting Visiting Scholars (B &amp; J visa types)</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Hiring foreign nationals (F and H visa types, I-129)</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Lab equipment/instruments</a:t>
            </a:r>
          </a:p>
          <a:p>
            <a:pPr marL="342900" indent="-342900">
              <a:lnSpc>
                <a:spcPct val="115000"/>
              </a:lnSpc>
              <a:spcBef>
                <a:spcPts val="600"/>
              </a:spcBef>
              <a:spcAft>
                <a:spcPts val="0"/>
              </a:spcAft>
              <a:buFontTx/>
              <a:buChar char="•"/>
            </a:pPr>
            <a:r>
              <a:rPr lang="en-US" sz="2400" dirty="0" smtClean="0">
                <a:solidFill>
                  <a:srgbClr val="000000"/>
                </a:solidFill>
                <a:ea typeface="MS Mincho"/>
                <a:cs typeface="Times New Roman"/>
              </a:rPr>
              <a:t>Deemed exports / defense services in Research</a:t>
            </a:r>
          </a:p>
          <a:p>
            <a:pPr marL="800100" lvl="1" indent="-342900">
              <a:lnSpc>
                <a:spcPct val="115000"/>
              </a:lnSpc>
              <a:spcBef>
                <a:spcPts val="0"/>
              </a:spcBef>
              <a:spcAft>
                <a:spcPts val="0"/>
              </a:spcAft>
              <a:buFontTx/>
              <a:buChar char="•"/>
            </a:pPr>
            <a:r>
              <a:rPr lang="en-US" sz="2400" dirty="0" smtClean="0">
                <a:solidFill>
                  <a:srgbClr val="000000"/>
                </a:solidFill>
                <a:ea typeface="MS Mincho"/>
                <a:cs typeface="Times New Roman"/>
              </a:rPr>
              <a:t>Proprietary,  Military , Accepting restrictions (even </a:t>
            </a:r>
            <a:r>
              <a:rPr lang="en-US" sz="2400" dirty="0">
                <a:solidFill>
                  <a:srgbClr val="000000"/>
                </a:solidFill>
                <a:ea typeface="MS Mincho"/>
                <a:cs typeface="Times New Roman"/>
              </a:rPr>
              <a:t>if </a:t>
            </a:r>
            <a:r>
              <a:rPr lang="en-US" sz="2400" dirty="0" smtClean="0">
                <a:solidFill>
                  <a:srgbClr val="000000"/>
                </a:solidFill>
                <a:ea typeface="MS Mincho"/>
                <a:cs typeface="Times New Roman"/>
              </a:rPr>
              <a:t>unaware). Input, Conduct, Output</a:t>
            </a:r>
          </a:p>
        </p:txBody>
      </p:sp>
    </p:spTree>
    <p:extLst>
      <p:ext uri="{BB962C8B-B14F-4D97-AF65-F5344CB8AC3E}">
        <p14:creationId xmlns:p14="http://schemas.microsoft.com/office/powerpoint/2010/main" val="2807653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Enforcement</a:t>
            </a:r>
            <a:endParaRPr lang="en-US" dirty="0"/>
          </a:p>
        </p:txBody>
      </p:sp>
      <p:sp>
        <p:nvSpPr>
          <p:cNvPr id="5" name="Rectangle 4"/>
          <p:cNvSpPr/>
          <p:nvPr/>
        </p:nvSpPr>
        <p:spPr>
          <a:xfrm>
            <a:off x="232235" y="1239915"/>
            <a:ext cx="8564315" cy="5262979"/>
          </a:xfrm>
          <a:prstGeom prst="rect">
            <a:avLst/>
          </a:prstGeom>
        </p:spPr>
        <p:txBody>
          <a:bodyPr wrap="square">
            <a:spAutoFit/>
          </a:bodyPr>
          <a:lstStyle/>
          <a:p>
            <a:pPr marL="342900" indent="-342900" fontAlgn="base">
              <a:buFontTx/>
              <a:buChar char="•"/>
            </a:pPr>
            <a:r>
              <a:rPr lang="en-US" sz="2400" dirty="0" smtClean="0">
                <a:solidFill>
                  <a:srgbClr val="000000"/>
                </a:solidFill>
                <a:ea typeface="MS Mincho"/>
                <a:cs typeface="Times New Roman"/>
              </a:rPr>
              <a:t>2013, NYU </a:t>
            </a:r>
            <a:r>
              <a:rPr lang="en-US" sz="2400" dirty="0">
                <a:solidFill>
                  <a:srgbClr val="000000"/>
                </a:solidFill>
                <a:ea typeface="MS Mincho"/>
                <a:cs typeface="Times New Roman"/>
              </a:rPr>
              <a:t>researchers </a:t>
            </a:r>
            <a:r>
              <a:rPr lang="en-US" sz="2400" dirty="0" smtClean="0">
                <a:solidFill>
                  <a:srgbClr val="000000"/>
                </a:solidFill>
                <a:ea typeface="MS Mincho"/>
                <a:cs typeface="Times New Roman"/>
              </a:rPr>
              <a:t>bribed by CN </a:t>
            </a:r>
            <a:r>
              <a:rPr lang="en-US" sz="2400" dirty="0" err="1" smtClean="0">
                <a:solidFill>
                  <a:srgbClr val="000000"/>
                </a:solidFill>
                <a:ea typeface="MS Mincho"/>
                <a:cs typeface="Times New Roman"/>
              </a:rPr>
              <a:t>Govt</a:t>
            </a:r>
            <a:r>
              <a:rPr lang="en-US" sz="2400" dirty="0" smtClean="0">
                <a:solidFill>
                  <a:srgbClr val="000000"/>
                </a:solidFill>
                <a:ea typeface="MS Mincho"/>
                <a:cs typeface="Times New Roman"/>
              </a:rPr>
              <a:t> </a:t>
            </a:r>
            <a:r>
              <a:rPr lang="en-US" sz="2400" dirty="0">
                <a:solidFill>
                  <a:srgbClr val="000000"/>
                </a:solidFill>
                <a:ea typeface="MS Mincho"/>
                <a:cs typeface="Times New Roman"/>
              </a:rPr>
              <a:t>for </a:t>
            </a:r>
            <a:r>
              <a:rPr lang="en-US" sz="2400" dirty="0" smtClean="0">
                <a:solidFill>
                  <a:srgbClr val="000000"/>
                </a:solidFill>
                <a:ea typeface="MS Mincho"/>
                <a:cs typeface="Times New Roman"/>
              </a:rPr>
              <a:t>NIH MRI grant tech</a:t>
            </a:r>
          </a:p>
          <a:p>
            <a:pPr fontAlgn="base"/>
            <a:r>
              <a:rPr lang="en-US" sz="2400" dirty="0" smtClean="0">
                <a:solidFill>
                  <a:srgbClr val="000000"/>
                </a:solidFill>
                <a:ea typeface="MS Mincho"/>
                <a:cs typeface="Times New Roman"/>
              </a:rPr>
              <a:t> </a:t>
            </a:r>
          </a:p>
          <a:p>
            <a:pPr marL="342900" indent="-342900" fontAlgn="base">
              <a:buFontTx/>
              <a:buChar char="•"/>
            </a:pPr>
            <a:r>
              <a:rPr lang="en-US" sz="2400" dirty="0" smtClean="0">
                <a:solidFill>
                  <a:srgbClr val="000000"/>
                </a:solidFill>
                <a:ea typeface="MS Mincho"/>
                <a:cs typeface="Times New Roman"/>
              </a:rPr>
              <a:t>2013, UMASS Lowell CAR shipped EAR99 atmospheric device to Pakistan Space &amp; Upper Atmosphere </a:t>
            </a:r>
            <a:r>
              <a:rPr lang="en-US" sz="2400" dirty="0" err="1" smtClean="0">
                <a:solidFill>
                  <a:srgbClr val="000000"/>
                </a:solidFill>
                <a:ea typeface="MS Mincho"/>
                <a:cs typeface="Times New Roman"/>
              </a:rPr>
              <a:t>Rsch</a:t>
            </a:r>
            <a:r>
              <a:rPr lang="en-US" sz="2400" dirty="0" smtClean="0">
                <a:solidFill>
                  <a:srgbClr val="000000"/>
                </a:solidFill>
                <a:ea typeface="MS Mincho"/>
                <a:cs typeface="Times New Roman"/>
              </a:rPr>
              <a:t> Comm.  </a:t>
            </a:r>
            <a:r>
              <a:rPr lang="en-US" sz="2400" b="1" dirty="0" smtClean="0">
                <a:solidFill>
                  <a:srgbClr val="000000"/>
                </a:solidFill>
                <a:ea typeface="MS Mincho"/>
                <a:cs typeface="Times New Roman"/>
              </a:rPr>
              <a:t>$100k fine</a:t>
            </a:r>
          </a:p>
          <a:p>
            <a:pPr marL="342900" indent="-342900" fontAlgn="base">
              <a:buFontTx/>
              <a:buChar char="•"/>
            </a:pPr>
            <a:endParaRPr lang="en-US" sz="2400" b="1" dirty="0" smtClean="0">
              <a:solidFill>
                <a:srgbClr val="000000"/>
              </a:solidFill>
              <a:ea typeface="MS Mincho"/>
              <a:cs typeface="Times New Roman"/>
            </a:endParaRPr>
          </a:p>
          <a:p>
            <a:pPr marL="342900" indent="-342900" fontAlgn="base">
              <a:buFontTx/>
              <a:buChar char="•"/>
            </a:pPr>
            <a:r>
              <a:rPr lang="en-US" sz="2400" dirty="0" smtClean="0">
                <a:solidFill>
                  <a:srgbClr val="000000"/>
                </a:solidFill>
                <a:ea typeface="MS Mincho"/>
                <a:cs typeface="Times New Roman"/>
              </a:rPr>
              <a:t>2010</a:t>
            </a:r>
            <a:r>
              <a:rPr lang="en-US" sz="2400" dirty="0">
                <a:solidFill>
                  <a:srgbClr val="000000"/>
                </a:solidFill>
                <a:ea typeface="MS Mincho"/>
                <a:cs typeface="Times New Roman"/>
              </a:rPr>
              <a:t>, </a:t>
            </a:r>
            <a:r>
              <a:rPr lang="en-US" sz="2400" dirty="0" smtClean="0">
                <a:solidFill>
                  <a:srgbClr val="000000"/>
                </a:solidFill>
                <a:ea typeface="MS Mincho"/>
                <a:cs typeface="Times New Roman"/>
              </a:rPr>
              <a:t>Perm Res. researcher stole Dow pesticide secret for Hunan </a:t>
            </a:r>
            <a:r>
              <a:rPr lang="en-US" sz="2400" dirty="0">
                <a:solidFill>
                  <a:srgbClr val="000000"/>
                </a:solidFill>
                <a:ea typeface="MS Mincho"/>
                <a:cs typeface="Times New Roman"/>
              </a:rPr>
              <a:t>Normal </a:t>
            </a:r>
            <a:r>
              <a:rPr lang="en-US" sz="2400" dirty="0" smtClean="0">
                <a:solidFill>
                  <a:srgbClr val="000000"/>
                </a:solidFill>
                <a:ea typeface="MS Mincho"/>
                <a:cs typeface="Times New Roman"/>
              </a:rPr>
              <a:t>Univ. student to publish journa</a:t>
            </a:r>
            <a:r>
              <a:rPr lang="en-US" sz="2400" dirty="0">
                <a:solidFill>
                  <a:srgbClr val="000000"/>
                </a:solidFill>
                <a:ea typeface="MS Mincho"/>
                <a:cs typeface="Times New Roman"/>
              </a:rPr>
              <a:t>l</a:t>
            </a:r>
            <a:r>
              <a:rPr lang="en-US" sz="2400" dirty="0" smtClean="0">
                <a:solidFill>
                  <a:srgbClr val="000000"/>
                </a:solidFill>
                <a:ea typeface="MS Mincho"/>
                <a:cs typeface="Times New Roman"/>
              </a:rPr>
              <a:t>. </a:t>
            </a:r>
            <a:r>
              <a:rPr lang="en-US" sz="2400" b="1" dirty="0" smtClean="0">
                <a:solidFill>
                  <a:srgbClr val="000000"/>
                </a:solidFill>
                <a:ea typeface="MS Mincho"/>
                <a:cs typeface="Times New Roman"/>
              </a:rPr>
              <a:t>7 years, 3 months</a:t>
            </a:r>
          </a:p>
          <a:p>
            <a:pPr marL="342900" indent="-342900" fontAlgn="base">
              <a:buFontTx/>
              <a:buChar char="•"/>
            </a:pPr>
            <a:endParaRPr lang="en-US" sz="2400" b="1" dirty="0" smtClean="0">
              <a:solidFill>
                <a:srgbClr val="000000"/>
              </a:solidFill>
              <a:ea typeface="MS Mincho"/>
              <a:cs typeface="Times New Roman"/>
            </a:endParaRPr>
          </a:p>
          <a:p>
            <a:pPr marL="342900" indent="-342900" fontAlgn="base">
              <a:buFontTx/>
              <a:buChar char="•"/>
            </a:pPr>
            <a:r>
              <a:rPr lang="en-US" sz="2400" dirty="0" smtClean="0">
                <a:solidFill>
                  <a:srgbClr val="000000"/>
                </a:solidFill>
                <a:ea typeface="MS Mincho"/>
                <a:cs typeface="Times New Roman"/>
              </a:rPr>
              <a:t>2006, Roth AECA violation . </a:t>
            </a:r>
            <a:r>
              <a:rPr lang="en-US" sz="2400" b="1" dirty="0" smtClean="0">
                <a:solidFill>
                  <a:srgbClr val="000000"/>
                </a:solidFill>
                <a:ea typeface="MS Mincho"/>
                <a:cs typeface="Times New Roman"/>
              </a:rPr>
              <a:t>4 years, +2 </a:t>
            </a:r>
            <a:r>
              <a:rPr lang="en-US" sz="2400" b="1" dirty="0" err="1" smtClean="0">
                <a:solidFill>
                  <a:srgbClr val="000000"/>
                </a:solidFill>
                <a:ea typeface="MS Mincho"/>
                <a:cs typeface="Times New Roman"/>
              </a:rPr>
              <a:t>prob</a:t>
            </a:r>
            <a:r>
              <a:rPr lang="en-US" sz="2400" b="1" dirty="0" smtClean="0">
                <a:solidFill>
                  <a:srgbClr val="000000"/>
                </a:solidFill>
                <a:ea typeface="MS Mincho"/>
                <a:cs typeface="Times New Roman"/>
              </a:rPr>
              <a:t>; bankrupt</a:t>
            </a:r>
          </a:p>
          <a:p>
            <a:pPr marL="342900" indent="-342900" fontAlgn="base">
              <a:buFontTx/>
              <a:buChar char="•"/>
            </a:pPr>
            <a:endParaRPr lang="en-US" sz="2400" b="1" dirty="0" smtClean="0">
              <a:solidFill>
                <a:srgbClr val="000000"/>
              </a:solidFill>
              <a:ea typeface="MS Mincho"/>
              <a:cs typeface="Times New Roman"/>
            </a:endParaRPr>
          </a:p>
          <a:p>
            <a:pPr marL="342900" indent="-342900" fontAlgn="base">
              <a:buFontTx/>
              <a:buChar char="•"/>
            </a:pPr>
            <a:r>
              <a:rPr lang="en-US" sz="2400" dirty="0" smtClean="0">
                <a:solidFill>
                  <a:srgbClr val="000000"/>
                </a:solidFill>
                <a:ea typeface="MS Mincho"/>
                <a:cs typeface="Times New Roman"/>
              </a:rPr>
              <a:t>2004, Texas Tech Prof. imported plague bacteria. </a:t>
            </a:r>
            <a:r>
              <a:rPr lang="en-US" sz="2400" b="1" dirty="0" smtClean="0">
                <a:solidFill>
                  <a:srgbClr val="000000"/>
                </a:solidFill>
                <a:ea typeface="MS Mincho"/>
                <a:cs typeface="Times New Roman"/>
              </a:rPr>
              <a:t>2 years, $50k civil / $250k criminal</a:t>
            </a:r>
          </a:p>
          <a:p>
            <a:pPr marL="342900" indent="-342900" fontAlgn="base">
              <a:buFontTx/>
              <a:buChar char="•"/>
            </a:pPr>
            <a:endParaRPr lang="en-US" sz="2400" b="1" dirty="0" smtClean="0">
              <a:solidFill>
                <a:srgbClr val="000000"/>
              </a:solidFill>
              <a:ea typeface="MS Mincho"/>
              <a:cs typeface="Times New Roman"/>
            </a:endParaRPr>
          </a:p>
          <a:p>
            <a:pPr marL="342900" indent="-342900" fontAlgn="base">
              <a:buFontTx/>
              <a:buChar char="•"/>
            </a:pPr>
            <a:r>
              <a:rPr lang="en-US" sz="2400" dirty="0" smtClean="0">
                <a:solidFill>
                  <a:srgbClr val="000000"/>
                </a:solidFill>
                <a:ea typeface="MS Mincho"/>
                <a:cs typeface="Times New Roman"/>
              </a:rPr>
              <a:t>1998, FAU Prof export thermal camera to Syria. </a:t>
            </a:r>
            <a:r>
              <a:rPr lang="en-US" sz="2400" b="1" dirty="0" smtClean="0">
                <a:solidFill>
                  <a:srgbClr val="000000"/>
                </a:solidFill>
                <a:ea typeface="MS Mincho"/>
                <a:cs typeface="Times New Roman"/>
              </a:rPr>
              <a:t>Pretrial diversion</a:t>
            </a:r>
          </a:p>
        </p:txBody>
      </p:sp>
    </p:spTree>
    <p:extLst>
      <p:ext uri="{BB962C8B-B14F-4D97-AF65-F5344CB8AC3E}">
        <p14:creationId xmlns:p14="http://schemas.microsoft.com/office/powerpoint/2010/main" val="1400658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Regs</a:t>
            </a:r>
            <a:endParaRPr lang="en-US" dirty="0"/>
          </a:p>
        </p:txBody>
      </p:sp>
      <p:sp>
        <p:nvSpPr>
          <p:cNvPr id="4" name="Slide Number Placeholder 1"/>
          <p:cNvSpPr txBox="1">
            <a:spLocks/>
          </p:cNvSpPr>
          <p:nvPr/>
        </p:nvSpPr>
        <p:spPr>
          <a:xfrm>
            <a:off x="6496981" y="6360125"/>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charset="0"/>
                <a:ea typeface="ＭＳ Ｐゴシック" charset="-128"/>
                <a:cs typeface="+mn-cs"/>
              </a:defRPr>
            </a:lvl1pPr>
            <a:lvl2pPr marL="457200" algn="l" rtl="0" fontAlgn="base">
              <a:spcBef>
                <a:spcPct val="0"/>
              </a:spcBef>
              <a:spcAft>
                <a:spcPct val="0"/>
              </a:spcAft>
              <a:defRPr sz="2400" kern="1200">
                <a:solidFill>
                  <a:schemeClr val="tx1"/>
                </a:solidFill>
                <a:latin typeface="Arial" charset="0"/>
                <a:ea typeface="ＭＳ Ｐゴシック" charset="-128"/>
                <a:cs typeface="+mn-cs"/>
              </a:defRPr>
            </a:lvl2pPr>
            <a:lvl3pPr marL="914400" algn="l" rtl="0" fontAlgn="base">
              <a:spcBef>
                <a:spcPct val="0"/>
              </a:spcBef>
              <a:spcAft>
                <a:spcPct val="0"/>
              </a:spcAft>
              <a:defRPr sz="2400" kern="1200">
                <a:solidFill>
                  <a:schemeClr val="tx1"/>
                </a:solidFill>
                <a:latin typeface="Arial" charset="0"/>
                <a:ea typeface="ＭＳ Ｐゴシック" charset="-128"/>
                <a:cs typeface="+mn-cs"/>
              </a:defRPr>
            </a:lvl3pPr>
            <a:lvl4pPr marL="1371600" algn="l" rtl="0" fontAlgn="base">
              <a:spcBef>
                <a:spcPct val="0"/>
              </a:spcBef>
              <a:spcAft>
                <a:spcPct val="0"/>
              </a:spcAft>
              <a:defRPr sz="2400" kern="1200">
                <a:solidFill>
                  <a:schemeClr val="tx1"/>
                </a:solidFill>
                <a:latin typeface="Arial" charset="0"/>
                <a:ea typeface="ＭＳ Ｐゴシック" charset="-128"/>
                <a:cs typeface="+mn-cs"/>
              </a:defRPr>
            </a:lvl4pPr>
            <a:lvl5pPr marL="1828800" algn="l" rtl="0" fontAlgn="base">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pPr>
              <a:defRPr/>
            </a:pPr>
            <a:fld id="{34D34C5A-D45E-48BA-816E-548CEC6ACD4B}" type="slidenum">
              <a:rPr lang="en-US" smtClean="0"/>
              <a:pPr>
                <a:defRPr/>
              </a:pPr>
              <a:t>8</a:t>
            </a:fld>
            <a:endParaRPr lang="en-US"/>
          </a:p>
        </p:txBody>
      </p:sp>
      <p:graphicFrame>
        <p:nvGraphicFramePr>
          <p:cNvPr id="5" name="Diagram 4"/>
          <p:cNvGraphicFramePr/>
          <p:nvPr>
            <p:extLst>
              <p:ext uri="{D42A27DB-BD31-4B8C-83A1-F6EECF244321}">
                <p14:modId xmlns:p14="http://schemas.microsoft.com/office/powerpoint/2010/main" val="3480928190"/>
              </p:ext>
            </p:extLst>
          </p:nvPr>
        </p:nvGraphicFramePr>
        <p:xfrm>
          <a:off x="400981" y="1282095"/>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http://www.osec.doc.gov/webresources/accessibility/images/doc_logo_halfinch.gif"/>
          <p:cNvPicPr>
            <a:picLocks noChangeAspect="1" noChangeArrowheads="1"/>
          </p:cNvPicPr>
          <p:nvPr/>
        </p:nvPicPr>
        <p:blipFill>
          <a:blip r:embed="rId8" cstate="print"/>
          <a:srcRect/>
          <a:stretch>
            <a:fillRect/>
          </a:stretch>
        </p:blipFill>
        <p:spPr bwMode="auto">
          <a:xfrm>
            <a:off x="2780464" y="3039529"/>
            <a:ext cx="878151" cy="873760"/>
          </a:xfrm>
          <a:prstGeom prst="rect">
            <a:avLst/>
          </a:prstGeom>
          <a:noFill/>
        </p:spPr>
      </p:pic>
      <p:pic>
        <p:nvPicPr>
          <p:cNvPr id="7" name="Picture 28" descr="http://georgewbush-whitehouse.archives.gov/omb/budget/fy2006/images/treasury-1.jpg"/>
          <p:cNvPicPr>
            <a:picLocks noChangeAspect="1" noChangeArrowheads="1"/>
          </p:cNvPicPr>
          <p:nvPr/>
        </p:nvPicPr>
        <p:blipFill>
          <a:blip r:embed="rId9" cstate="print"/>
          <a:srcRect/>
          <a:stretch>
            <a:fillRect/>
          </a:stretch>
        </p:blipFill>
        <p:spPr bwMode="auto">
          <a:xfrm>
            <a:off x="4603593" y="3060159"/>
            <a:ext cx="873760" cy="873760"/>
          </a:xfrm>
          <a:prstGeom prst="rect">
            <a:avLst/>
          </a:prstGeom>
          <a:noFill/>
        </p:spPr>
      </p:pic>
      <p:pic>
        <p:nvPicPr>
          <p:cNvPr id="8" name="Picture 2" descr="U.S. Department of State - Great Seal">
            <a:hlinkClick r:id="" tooltip="U.S. Department of State - Great Seal"/>
          </p:cNvPr>
          <p:cNvPicPr>
            <a:picLocks noChangeAspect="1" noChangeArrowheads="1"/>
          </p:cNvPicPr>
          <p:nvPr/>
        </p:nvPicPr>
        <p:blipFill>
          <a:blip r:embed="rId10" cstate="print"/>
          <a:srcRect/>
          <a:stretch>
            <a:fillRect/>
          </a:stretch>
        </p:blipFill>
        <p:spPr bwMode="auto">
          <a:xfrm>
            <a:off x="940641" y="3039529"/>
            <a:ext cx="925195" cy="925196"/>
          </a:xfrm>
          <a:prstGeom prst="rect">
            <a:avLst/>
          </a:prstGeom>
          <a:noFill/>
        </p:spPr>
      </p:pic>
      <p:pic>
        <p:nvPicPr>
          <p:cNvPr id="9" name="Picture 18" descr="http://www.phy.duke.edu/research/photon/qoptics/funding/doe.gif"/>
          <p:cNvPicPr>
            <a:picLocks noChangeAspect="1" noChangeArrowheads="1"/>
          </p:cNvPicPr>
          <p:nvPr/>
        </p:nvPicPr>
        <p:blipFill>
          <a:blip r:embed="rId11" cstate="print"/>
          <a:srcRect/>
          <a:stretch>
            <a:fillRect/>
          </a:stretch>
        </p:blipFill>
        <p:spPr bwMode="auto">
          <a:xfrm>
            <a:off x="6981631" y="3001739"/>
            <a:ext cx="990600" cy="990600"/>
          </a:xfrm>
          <a:prstGeom prst="rect">
            <a:avLst/>
          </a:prstGeom>
          <a:noFill/>
        </p:spPr>
      </p:pic>
      <p:sp>
        <p:nvSpPr>
          <p:cNvPr id="10" name="TextBox 9"/>
          <p:cNvSpPr txBox="1"/>
          <p:nvPr/>
        </p:nvSpPr>
        <p:spPr>
          <a:xfrm>
            <a:off x="553381" y="5959808"/>
            <a:ext cx="5383385" cy="830997"/>
          </a:xfrm>
          <a:prstGeom prst="rect">
            <a:avLst/>
          </a:prstGeom>
          <a:noFill/>
        </p:spPr>
        <p:txBody>
          <a:bodyPr wrap="square" rtlCol="0">
            <a:spAutoFit/>
          </a:bodyPr>
          <a:lstStyle/>
          <a:p>
            <a:r>
              <a:rPr lang="en-US" dirty="0" smtClean="0">
                <a:latin typeface="+mj-lt"/>
              </a:rPr>
              <a:t>Aim of Export Compliance is to review </a:t>
            </a:r>
          </a:p>
          <a:p>
            <a:r>
              <a:rPr lang="en-US" dirty="0" smtClean="0">
                <a:latin typeface="+mj-lt"/>
              </a:rPr>
              <a:t>activities against regulatory requirements </a:t>
            </a:r>
            <a:endParaRPr lang="en-US" dirty="0">
              <a:latin typeface="+mj-lt"/>
            </a:endParaRPr>
          </a:p>
        </p:txBody>
      </p:sp>
      <p:sp>
        <p:nvSpPr>
          <p:cNvPr id="11" name="TextBox 10"/>
          <p:cNvSpPr txBox="1"/>
          <p:nvPr/>
        </p:nvSpPr>
        <p:spPr>
          <a:xfrm>
            <a:off x="602970" y="4213304"/>
            <a:ext cx="1731700" cy="1015663"/>
          </a:xfrm>
          <a:prstGeom prst="rect">
            <a:avLst/>
          </a:prstGeom>
          <a:noFill/>
        </p:spPr>
        <p:txBody>
          <a:bodyPr wrap="square" rtlCol="0">
            <a:spAutoFit/>
          </a:bodyPr>
          <a:lstStyle/>
          <a:p>
            <a:r>
              <a:rPr lang="en-US" sz="2000" dirty="0" smtClean="0"/>
              <a:t>Arms Export Control Act </a:t>
            </a:r>
          </a:p>
          <a:p>
            <a:r>
              <a:rPr lang="en-US" sz="2000" dirty="0" smtClean="0"/>
              <a:t>(AECA)</a:t>
            </a:r>
            <a:endParaRPr lang="en-US" sz="2000" dirty="0"/>
          </a:p>
        </p:txBody>
      </p:sp>
      <p:sp>
        <p:nvSpPr>
          <p:cNvPr id="12" name="TextBox 11"/>
          <p:cNvSpPr txBox="1"/>
          <p:nvPr/>
        </p:nvSpPr>
        <p:spPr>
          <a:xfrm>
            <a:off x="2334670" y="4223220"/>
            <a:ext cx="1815077" cy="1015663"/>
          </a:xfrm>
          <a:prstGeom prst="rect">
            <a:avLst/>
          </a:prstGeom>
          <a:noFill/>
        </p:spPr>
        <p:txBody>
          <a:bodyPr wrap="square" rtlCol="0">
            <a:spAutoFit/>
          </a:bodyPr>
          <a:lstStyle/>
          <a:p>
            <a:r>
              <a:rPr lang="en-US" sz="2000" dirty="0" smtClean="0"/>
              <a:t>Export Administration Act (EAA)</a:t>
            </a:r>
            <a:endParaRPr lang="en-US" sz="2000" dirty="0"/>
          </a:p>
        </p:txBody>
      </p:sp>
      <p:sp>
        <p:nvSpPr>
          <p:cNvPr id="13" name="TextBox 12"/>
          <p:cNvSpPr txBox="1"/>
          <p:nvPr/>
        </p:nvSpPr>
        <p:spPr>
          <a:xfrm>
            <a:off x="4454831" y="4200873"/>
            <a:ext cx="1404275" cy="1015663"/>
          </a:xfrm>
          <a:prstGeom prst="rect">
            <a:avLst/>
          </a:prstGeom>
          <a:noFill/>
        </p:spPr>
        <p:txBody>
          <a:bodyPr wrap="square" rtlCol="0">
            <a:spAutoFit/>
          </a:bodyPr>
          <a:lstStyle/>
          <a:p>
            <a:r>
              <a:rPr lang="en-US" sz="2000" dirty="0" smtClean="0"/>
              <a:t>TWEA &amp; Sanctions </a:t>
            </a:r>
            <a:r>
              <a:rPr lang="en-US" sz="2000" dirty="0" err="1" smtClean="0"/>
              <a:t>Regs</a:t>
            </a:r>
            <a:r>
              <a:rPr lang="en-US" sz="2000" dirty="0" smtClean="0"/>
              <a:t>.</a:t>
            </a:r>
            <a:endParaRPr lang="en-US" sz="2000" dirty="0"/>
          </a:p>
        </p:txBody>
      </p:sp>
      <p:sp>
        <p:nvSpPr>
          <p:cNvPr id="14" name="TextBox 13"/>
          <p:cNvSpPr txBox="1"/>
          <p:nvPr/>
        </p:nvSpPr>
        <p:spPr>
          <a:xfrm>
            <a:off x="6207407" y="4223220"/>
            <a:ext cx="2880374" cy="1631216"/>
          </a:xfrm>
          <a:prstGeom prst="rect">
            <a:avLst/>
          </a:prstGeom>
          <a:noFill/>
        </p:spPr>
        <p:txBody>
          <a:bodyPr wrap="square" rtlCol="0">
            <a:spAutoFit/>
          </a:bodyPr>
          <a:lstStyle/>
          <a:p>
            <a:r>
              <a:rPr lang="en-US" sz="2000" dirty="0" smtClean="0"/>
              <a:t>Atomic Energy Act (AEA), Energy Reorganization Act (ERA), Nuclear Non- proliferation Act (NNPA) </a:t>
            </a:r>
            <a:endParaRPr lang="en-US" sz="2000" dirty="0"/>
          </a:p>
        </p:txBody>
      </p:sp>
    </p:spTree>
    <p:extLst>
      <p:ext uri="{BB962C8B-B14F-4D97-AF65-F5344CB8AC3E}">
        <p14:creationId xmlns:p14="http://schemas.microsoft.com/office/powerpoint/2010/main" val="496698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Acts &amp; </a:t>
            </a:r>
            <a:r>
              <a:rPr lang="en-US" dirty="0" err="1" smtClean="0"/>
              <a:t>Regs</a:t>
            </a:r>
            <a:endParaRPr lang="en-US" dirty="0"/>
          </a:p>
        </p:txBody>
      </p:sp>
      <p:sp>
        <p:nvSpPr>
          <p:cNvPr id="4" name="Rectangle 3"/>
          <p:cNvSpPr/>
          <p:nvPr/>
        </p:nvSpPr>
        <p:spPr>
          <a:xfrm>
            <a:off x="232235" y="1239915"/>
            <a:ext cx="8564315" cy="5543056"/>
          </a:xfrm>
          <a:prstGeom prst="rect">
            <a:avLst/>
          </a:prstGeom>
        </p:spPr>
        <p:txBody>
          <a:bodyPr wrap="square">
            <a:spAutoFit/>
          </a:bodyPr>
          <a:lstStyle/>
          <a:p>
            <a:pPr marL="342900" indent="-342900" fontAlgn="base">
              <a:lnSpc>
                <a:spcPct val="115000"/>
              </a:lnSpc>
              <a:buFontTx/>
              <a:buChar char="•"/>
            </a:pPr>
            <a:r>
              <a:rPr lang="en-US" sz="2800" dirty="0" smtClean="0">
                <a:solidFill>
                  <a:srgbClr val="000000"/>
                </a:solidFill>
                <a:ea typeface="MS Mincho"/>
                <a:cs typeface="Times New Roman"/>
              </a:rPr>
              <a:t>Controlled Substances Act</a:t>
            </a:r>
          </a:p>
          <a:p>
            <a:pPr marL="800100" lvl="1" indent="-342900" fontAlgn="base">
              <a:lnSpc>
                <a:spcPct val="115000"/>
              </a:lnSpc>
              <a:buFontTx/>
              <a:buChar char="•"/>
            </a:pPr>
            <a:r>
              <a:rPr lang="en-US" sz="2800" b="1" u="sng" dirty="0" smtClean="0">
                <a:solidFill>
                  <a:srgbClr val="000000"/>
                </a:solidFill>
                <a:ea typeface="MS Mincho"/>
                <a:cs typeface="Times New Roman"/>
              </a:rPr>
              <a:t>Agency: </a:t>
            </a:r>
            <a:r>
              <a:rPr lang="en-US" sz="2800" dirty="0" smtClean="0">
                <a:solidFill>
                  <a:srgbClr val="000000"/>
                </a:solidFill>
                <a:ea typeface="MS Mincho"/>
                <a:cs typeface="Times New Roman"/>
              </a:rPr>
              <a:t>Drug Enforcement Administration</a:t>
            </a:r>
          </a:p>
          <a:p>
            <a:pPr marL="800100" lvl="1" indent="-342900" fontAlgn="base">
              <a:lnSpc>
                <a:spcPct val="115000"/>
              </a:lnSpc>
              <a:buFontTx/>
              <a:buChar char="•"/>
            </a:pPr>
            <a:r>
              <a:rPr lang="en-US" sz="2800" b="1" u="sng" dirty="0" err="1" smtClean="0">
                <a:solidFill>
                  <a:srgbClr val="000000"/>
                </a:solidFill>
                <a:ea typeface="MS Mincho"/>
                <a:cs typeface="Times New Roman"/>
              </a:rPr>
              <a:t>Reg</a:t>
            </a:r>
            <a:r>
              <a:rPr lang="en-US" sz="2800" b="1" u="sng" dirty="0" smtClean="0">
                <a:solidFill>
                  <a:srgbClr val="000000"/>
                </a:solidFill>
                <a:ea typeface="MS Mincho"/>
                <a:cs typeface="Times New Roman"/>
              </a:rPr>
              <a:t>: </a:t>
            </a:r>
            <a:r>
              <a:rPr lang="en-US" sz="2800" dirty="0" smtClean="0">
                <a:solidFill>
                  <a:srgbClr val="FF0000"/>
                </a:solidFill>
                <a:ea typeface="MS Mincho"/>
                <a:cs typeface="Times New Roman"/>
              </a:rPr>
              <a:t>Controlled Substances Regulations</a:t>
            </a:r>
          </a:p>
          <a:p>
            <a:pPr lvl="1" fontAlgn="base">
              <a:lnSpc>
                <a:spcPct val="115000"/>
              </a:lnSpc>
            </a:pPr>
            <a:endParaRPr lang="en-US" sz="2800" dirty="0" smtClean="0">
              <a:solidFill>
                <a:srgbClr val="000000"/>
              </a:solidFill>
              <a:ea typeface="MS Mincho"/>
              <a:cs typeface="Times New Roman"/>
            </a:endParaRPr>
          </a:p>
          <a:p>
            <a:pPr marL="342900" indent="-342900" fontAlgn="base">
              <a:lnSpc>
                <a:spcPct val="115000"/>
              </a:lnSpc>
              <a:buFontTx/>
              <a:buChar char="•"/>
            </a:pPr>
            <a:r>
              <a:rPr lang="en-US" sz="2800" dirty="0" smtClean="0">
                <a:solidFill>
                  <a:srgbClr val="000000"/>
                </a:solidFill>
                <a:ea typeface="MS Mincho"/>
                <a:cs typeface="Times New Roman"/>
              </a:rPr>
              <a:t>Federal Food &amp; Drug Act</a:t>
            </a:r>
          </a:p>
          <a:p>
            <a:pPr marL="342900" indent="-342900" fontAlgn="base">
              <a:lnSpc>
                <a:spcPct val="115000"/>
              </a:lnSpc>
              <a:buFontTx/>
              <a:buChar char="•"/>
            </a:pPr>
            <a:r>
              <a:rPr lang="en-US" sz="2800" dirty="0" smtClean="0">
                <a:solidFill>
                  <a:srgbClr val="000000"/>
                </a:solidFill>
                <a:ea typeface="MS Mincho"/>
                <a:cs typeface="Times New Roman"/>
              </a:rPr>
              <a:t>Federal Rood, Drug &amp; Cosmetic Act</a:t>
            </a:r>
          </a:p>
          <a:p>
            <a:pPr marL="342900" indent="-342900" fontAlgn="base">
              <a:lnSpc>
                <a:spcPct val="115000"/>
              </a:lnSpc>
              <a:buFontTx/>
              <a:buChar char="•"/>
            </a:pPr>
            <a:r>
              <a:rPr lang="en-US" sz="2800" dirty="0" smtClean="0">
                <a:solidFill>
                  <a:srgbClr val="000000"/>
                </a:solidFill>
                <a:ea typeface="MS Mincho"/>
                <a:cs typeface="Times New Roman"/>
              </a:rPr>
              <a:t>Drug Export Amendments Act</a:t>
            </a:r>
          </a:p>
          <a:p>
            <a:pPr marL="342900" indent="-342900" fontAlgn="base">
              <a:lnSpc>
                <a:spcPct val="115000"/>
              </a:lnSpc>
              <a:buFontTx/>
              <a:buChar char="•"/>
            </a:pPr>
            <a:r>
              <a:rPr lang="en-US" sz="2800" dirty="0" smtClean="0">
                <a:solidFill>
                  <a:srgbClr val="000000"/>
                </a:solidFill>
                <a:ea typeface="MS Mincho"/>
                <a:cs typeface="Times New Roman"/>
              </a:rPr>
              <a:t>FDA Export Reform and Enhancement Act</a:t>
            </a:r>
          </a:p>
          <a:p>
            <a:pPr marL="342900" indent="-342900" fontAlgn="base">
              <a:lnSpc>
                <a:spcPct val="115000"/>
              </a:lnSpc>
              <a:buFontTx/>
              <a:buChar char="•"/>
            </a:pPr>
            <a:r>
              <a:rPr lang="en-US" sz="2800" dirty="0" smtClean="0">
                <a:solidFill>
                  <a:srgbClr val="000000"/>
                </a:solidFill>
                <a:ea typeface="MS Mincho"/>
                <a:cs typeface="Times New Roman"/>
              </a:rPr>
              <a:t>Food</a:t>
            </a:r>
            <a:r>
              <a:rPr lang="en-US" sz="2800" dirty="0">
                <a:solidFill>
                  <a:srgbClr val="000000"/>
                </a:solidFill>
                <a:ea typeface="MS Mincho"/>
                <a:cs typeface="Times New Roman"/>
              </a:rPr>
              <a:t> </a:t>
            </a:r>
            <a:r>
              <a:rPr lang="en-US" sz="2800" dirty="0" smtClean="0">
                <a:solidFill>
                  <a:srgbClr val="000000"/>
                </a:solidFill>
                <a:ea typeface="MS Mincho"/>
                <a:cs typeface="Times New Roman"/>
              </a:rPr>
              <a:t>and Drug Administration Safety &amp; Innovation Act</a:t>
            </a:r>
          </a:p>
          <a:p>
            <a:pPr marL="800100" lvl="1" indent="-342900" fontAlgn="base">
              <a:lnSpc>
                <a:spcPct val="115000"/>
              </a:lnSpc>
              <a:buFontTx/>
              <a:buChar char="•"/>
            </a:pPr>
            <a:r>
              <a:rPr lang="en-US" sz="2800" b="1" u="sng" dirty="0" smtClean="0">
                <a:solidFill>
                  <a:srgbClr val="000000"/>
                </a:solidFill>
                <a:ea typeface="MS Mincho"/>
                <a:cs typeface="Times New Roman"/>
              </a:rPr>
              <a:t>Agency: </a:t>
            </a:r>
            <a:r>
              <a:rPr lang="en-US" sz="2800" dirty="0" smtClean="0">
                <a:solidFill>
                  <a:srgbClr val="000000"/>
                </a:solidFill>
                <a:ea typeface="MS Mincho"/>
                <a:cs typeface="Times New Roman"/>
              </a:rPr>
              <a:t>Food &amp; Drug Administration</a:t>
            </a:r>
          </a:p>
          <a:p>
            <a:pPr marL="800100" lvl="1" indent="-342900" fontAlgn="base">
              <a:lnSpc>
                <a:spcPct val="115000"/>
              </a:lnSpc>
              <a:buFontTx/>
              <a:buChar char="•"/>
            </a:pPr>
            <a:r>
              <a:rPr lang="en-US" sz="2800" b="1" u="sng" dirty="0" err="1" smtClean="0">
                <a:solidFill>
                  <a:srgbClr val="000000"/>
                </a:solidFill>
                <a:ea typeface="MS Mincho"/>
                <a:cs typeface="Times New Roman"/>
              </a:rPr>
              <a:t>Reg</a:t>
            </a:r>
            <a:r>
              <a:rPr lang="en-US" sz="2800" b="1" u="sng" dirty="0" smtClean="0">
                <a:solidFill>
                  <a:srgbClr val="000000"/>
                </a:solidFill>
                <a:ea typeface="MS Mincho"/>
                <a:cs typeface="Times New Roman"/>
              </a:rPr>
              <a:t>:</a:t>
            </a:r>
            <a:r>
              <a:rPr lang="en-US" sz="2800" dirty="0" smtClean="0">
                <a:solidFill>
                  <a:srgbClr val="000000"/>
                </a:solidFill>
                <a:ea typeface="MS Mincho"/>
                <a:cs typeface="Times New Roman"/>
              </a:rPr>
              <a:t> </a:t>
            </a:r>
            <a:r>
              <a:rPr lang="en-US" sz="2800" dirty="0" smtClean="0">
                <a:solidFill>
                  <a:srgbClr val="FF0000"/>
                </a:solidFill>
                <a:ea typeface="MS Mincho"/>
                <a:cs typeface="Times New Roman"/>
              </a:rPr>
              <a:t>US FDA Regulations </a:t>
            </a:r>
          </a:p>
        </p:txBody>
      </p:sp>
    </p:spTree>
    <p:extLst>
      <p:ext uri="{BB962C8B-B14F-4D97-AF65-F5344CB8AC3E}">
        <p14:creationId xmlns:p14="http://schemas.microsoft.com/office/powerpoint/2010/main" val="2830196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10453</TotalTime>
  <Words>2771</Words>
  <Application>Microsoft Office PowerPoint</Application>
  <PresentationFormat>On-screen Show (4:3)</PresentationFormat>
  <Paragraphs>629</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SPARKS 2</vt:lpstr>
      <vt:lpstr>Overview</vt:lpstr>
      <vt:lpstr>Core Departments</vt:lpstr>
      <vt:lpstr>Key Areas for EC Review</vt:lpstr>
      <vt:lpstr>PowerPoint Presentation</vt:lpstr>
      <vt:lpstr>PowerPoint Presentation</vt:lpstr>
      <vt:lpstr>Recent Enforcement</vt:lpstr>
      <vt:lpstr>Regs</vt:lpstr>
      <vt:lpstr>Other Acts &amp; Regs</vt:lpstr>
      <vt:lpstr>Other Acts &amp; Regs.</vt:lpstr>
      <vt:lpstr>Other Acts &amp; Regs</vt:lpstr>
      <vt:lpstr>Identifying Restricted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 Flag Example 1: Guidelines</vt:lpstr>
      <vt:lpstr>Guidelines</vt:lpstr>
      <vt:lpstr>Red Flag Example 2: Topic</vt:lpstr>
      <vt:lpstr>Red Flag Example 3: Topic</vt:lpstr>
      <vt:lpstr>Example 4: Award Info</vt:lpstr>
      <vt:lpstr>PowerPoint Presentation</vt:lpstr>
      <vt:lpstr>Example 5: Award Info</vt:lpstr>
      <vt:lpstr>Example 6: Contractual Dissemination Restriction</vt:lpstr>
      <vt:lpstr>Question</vt:lpstr>
      <vt:lpstr>DoS General Correspondence</vt:lpstr>
      <vt:lpstr>PowerPoint Presentation</vt:lpstr>
      <vt:lpstr>Question</vt:lpstr>
      <vt:lpstr>Ashton Carter Memo</vt:lpstr>
      <vt:lpstr>Example 7: TRL / Budget Category</vt:lpstr>
      <vt:lpstr>Example 8: CDRLs / Distribution Statements</vt:lpstr>
      <vt:lpstr>Distribution Statements</vt:lpstr>
      <vt:lpstr>Question</vt:lpstr>
      <vt:lpstr>PowerPoint Presentation</vt:lpstr>
      <vt:lpstr>PowerPoint Presentation</vt:lpstr>
      <vt:lpstr>Thanks!</vt:lpstr>
      <vt:lpstr>Backup</vt:lpstr>
      <vt:lpstr>NASA China Assurance</vt:lpstr>
      <vt:lpstr>What is the assurance?</vt:lpstr>
      <vt:lpstr>Assurance Certificate (Proposals)</vt:lpstr>
      <vt:lpstr>China Assurance Questionnaire</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SPARKS 2</dc:title>
  <dc:creator>Michael Miller</dc:creator>
  <cp:lastModifiedBy>Karen Norum</cp:lastModifiedBy>
  <cp:revision>40</cp:revision>
  <cp:lastPrinted>2013-10-22T18:53:52Z</cp:lastPrinted>
  <dcterms:created xsi:type="dcterms:W3CDTF">2013-01-11T15:08:16Z</dcterms:created>
  <dcterms:modified xsi:type="dcterms:W3CDTF">2013-10-23T14:26:26Z</dcterms:modified>
</cp:coreProperties>
</file>